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257" r:id="rId3"/>
    <p:sldId id="262" r:id="rId4"/>
    <p:sldId id="266" r:id="rId5"/>
    <p:sldId id="274" r:id="rId6"/>
    <p:sldId id="276" r:id="rId7"/>
    <p:sldId id="275" r:id="rId8"/>
    <p:sldId id="277" r:id="rId9"/>
    <p:sldId id="272" r:id="rId10"/>
    <p:sldId id="273" r:id="rId11"/>
    <p:sldId id="267" r:id="rId12"/>
    <p:sldId id="268" r:id="rId13"/>
    <p:sldId id="331" r:id="rId14"/>
    <p:sldId id="354" r:id="rId15"/>
    <p:sldId id="333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279" r:id="rId38"/>
    <p:sldId id="270" r:id="rId39"/>
    <p:sldId id="269" r:id="rId40"/>
    <p:sldId id="271" r:id="rId41"/>
    <p:sldId id="281" r:id="rId42"/>
    <p:sldId id="330" r:id="rId43"/>
    <p:sldId id="280" r:id="rId44"/>
    <p:sldId id="282" r:id="rId45"/>
    <p:sldId id="283" r:id="rId46"/>
    <p:sldId id="285" r:id="rId47"/>
    <p:sldId id="288" r:id="rId48"/>
    <p:sldId id="287" r:id="rId49"/>
    <p:sldId id="291" r:id="rId50"/>
    <p:sldId id="293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4" r:id="rId77"/>
    <p:sldId id="325" r:id="rId78"/>
    <p:sldId id="326" r:id="rId79"/>
    <p:sldId id="327" r:id="rId80"/>
    <p:sldId id="328" r:id="rId81"/>
    <p:sldId id="329" r:id="rId82"/>
    <p:sldId id="263" r:id="rId83"/>
    <p:sldId id="264" r:id="rId84"/>
    <p:sldId id="259" r:id="rId85"/>
    <p:sldId id="260" r:id="rId86"/>
    <p:sldId id="261" r:id="rId87"/>
    <p:sldId id="265" r:id="rId88"/>
    <p:sldId id="258" r:id="rId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99EBD-360B-4EA8-B5DD-43289AA84844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18BC-8203-4500-9426-45F0F33A85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49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956DC48-3995-44F9-AAC1-AB76C9DAB55A}" type="slidenum">
              <a:rPr lang="zh-TW" altLang="en-US"/>
              <a:pPr eaLnBrk="1" hangingPunct="1">
                <a:spcBef>
                  <a:spcPct val="0"/>
                </a:spcBef>
              </a:pPr>
              <a:t>17</a:t>
            </a:fld>
            <a:endParaRPr lang="zh-TW" altLang="en-US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3811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6D83F-1AFE-41F8-BE1F-EA8A1F833A9F}" type="slidenum">
              <a:rPr lang="zh-TW" altLang="en-US"/>
              <a:pPr eaLnBrk="1" hangingPunct="1">
                <a:spcBef>
                  <a:spcPct val="0"/>
                </a:spcBef>
              </a:pPr>
              <a:t>26</a:t>
            </a:fld>
            <a:endParaRPr lang="zh-TW" altLang="en-US"/>
          </a:p>
        </p:txBody>
      </p:sp>
      <p:sp>
        <p:nvSpPr>
          <p:cNvPr id="5222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49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CF57BF-CFD0-45D1-938C-33E009F2C45E}" type="slidenum">
              <a:rPr lang="zh-TW" altLang="en-US"/>
              <a:pPr eaLnBrk="1" hangingPunct="1">
                <a:spcBef>
                  <a:spcPct val="0"/>
                </a:spcBef>
              </a:pPr>
              <a:t>27</a:t>
            </a:fld>
            <a:endParaRPr lang="zh-TW" altLang="en-US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3232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FB2E620-EE58-4CEF-8BB5-D3FC2730F676}" type="slidenum">
              <a:rPr lang="zh-TW" altLang="en-US"/>
              <a:pPr eaLnBrk="1" hangingPunct="1">
                <a:spcBef>
                  <a:spcPct val="0"/>
                </a:spcBef>
              </a:pPr>
              <a:t>44</a:t>
            </a:fld>
            <a:endParaRPr lang="en-US" altLang="zh-TW"/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416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31655A8-3C3D-446C-82F1-707718845F54}" type="slidenum">
              <a:rPr lang="zh-TW" altLang="en-US"/>
              <a:pPr eaLnBrk="1" hangingPunct="1">
                <a:spcBef>
                  <a:spcPct val="0"/>
                </a:spcBef>
              </a:pPr>
              <a:t>45</a:t>
            </a:fld>
            <a:endParaRPr lang="en-US" altLang="zh-TW"/>
          </a:p>
        </p:txBody>
      </p:sp>
      <p:sp>
        <p:nvSpPr>
          <p:cNvPr id="5939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0856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1FF3B9E-5961-4716-98FD-E7F21C4B7FDC}" type="slidenum">
              <a:rPr lang="zh-TW" altLang="en-US"/>
              <a:pPr eaLnBrk="1" hangingPunct="1">
                <a:spcBef>
                  <a:spcPct val="0"/>
                </a:spcBef>
              </a:pPr>
              <a:t>46</a:t>
            </a:fld>
            <a:endParaRPr lang="en-US" altLang="zh-TW"/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021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6E694CF-5429-4FAF-BCBE-A7BDE7345E9C}" type="slidenum">
              <a:rPr lang="zh-TW" altLang="en-US"/>
              <a:pPr eaLnBrk="1" hangingPunct="1">
                <a:spcBef>
                  <a:spcPct val="0"/>
                </a:spcBef>
              </a:pPr>
              <a:t>47</a:t>
            </a:fld>
            <a:endParaRPr lang="en-US" altLang="zh-TW"/>
          </a:p>
        </p:txBody>
      </p:sp>
      <p:sp>
        <p:nvSpPr>
          <p:cNvPr id="6451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2785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F14B949-5E57-4C1F-ADF2-A2E0E07A8666}" type="slidenum">
              <a:rPr lang="zh-TW" altLang="en-US"/>
              <a:pPr eaLnBrk="1" hangingPunct="1">
                <a:spcBef>
                  <a:spcPct val="0"/>
                </a:spcBef>
              </a:pPr>
              <a:t>48</a:t>
            </a:fld>
            <a:endParaRPr lang="en-US" altLang="zh-TW"/>
          </a:p>
        </p:txBody>
      </p:sp>
      <p:sp>
        <p:nvSpPr>
          <p:cNvPr id="6349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797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AC537D6-4AA4-4FE0-A326-3FBC4FACC359}" type="slidenum">
              <a:rPr lang="zh-TW" altLang="en-US"/>
              <a:pPr eaLnBrk="1" hangingPunct="1">
                <a:spcBef>
                  <a:spcPct val="0"/>
                </a:spcBef>
              </a:pPr>
              <a:t>49</a:t>
            </a:fld>
            <a:endParaRPr lang="en-US" altLang="zh-TW"/>
          </a:p>
        </p:txBody>
      </p:sp>
      <p:sp>
        <p:nvSpPr>
          <p:cNvPr id="6758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49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A656AD8-ECEE-4C31-BA03-D2125A8946EA}" type="slidenum">
              <a:rPr lang="zh-TW" altLang="en-US"/>
              <a:pPr eaLnBrk="1" hangingPunct="1">
                <a:spcBef>
                  <a:spcPct val="0"/>
                </a:spcBef>
              </a:pPr>
              <a:t>50</a:t>
            </a:fld>
            <a:endParaRPr lang="en-US" altLang="zh-TW"/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56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A8587DE-D822-4634-A155-D8051D5021B7}" type="slidenum">
              <a:rPr lang="zh-TW" altLang="en-US"/>
              <a:pPr eaLnBrk="1" hangingPunct="1">
                <a:spcBef>
                  <a:spcPct val="0"/>
                </a:spcBef>
              </a:pPr>
              <a:t>51</a:t>
            </a:fld>
            <a:endParaRPr lang="en-US" altLang="zh-TW"/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0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5DBD54A-1147-4BDC-9D6C-94FA53D03454}" type="slidenum">
              <a:rPr lang="zh-TW" altLang="en-US"/>
              <a:pPr eaLnBrk="1" hangingPunct="1">
                <a:spcBef>
                  <a:spcPct val="0"/>
                </a:spcBef>
              </a:pPr>
              <a:t>18</a:t>
            </a:fld>
            <a:endParaRPr lang="zh-TW" altLang="en-US"/>
          </a:p>
        </p:txBody>
      </p:sp>
      <p:sp>
        <p:nvSpPr>
          <p:cNvPr id="4403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4096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C9289A7-B550-4EE2-89F1-62445C84655A}" type="slidenum">
              <a:rPr lang="zh-TW" altLang="en-US"/>
              <a:pPr eaLnBrk="1" hangingPunct="1">
                <a:spcBef>
                  <a:spcPct val="0"/>
                </a:spcBef>
              </a:pPr>
              <a:t>52</a:t>
            </a:fld>
            <a:endParaRPr lang="en-US" altLang="zh-TW"/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9312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0C1686E-E63A-43C6-B1D6-3791D1D78CB8}" type="slidenum">
              <a:rPr lang="zh-TW" altLang="en-US"/>
              <a:pPr eaLnBrk="1" hangingPunct="1">
                <a:spcBef>
                  <a:spcPct val="0"/>
                </a:spcBef>
              </a:pPr>
              <a:t>53</a:t>
            </a:fld>
            <a:endParaRPr lang="en-US" altLang="zh-TW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851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A2CD60-95D8-4691-9A59-A09E60D3A785}" type="slidenum">
              <a:rPr lang="zh-TW" altLang="en-US"/>
              <a:pPr eaLnBrk="1" hangingPunct="1">
                <a:spcBef>
                  <a:spcPct val="0"/>
                </a:spcBef>
              </a:pPr>
              <a:t>54</a:t>
            </a:fld>
            <a:endParaRPr lang="en-US" altLang="zh-TW"/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75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DC3498C-D9D7-41EB-A843-9285781D7C50}" type="slidenum">
              <a:rPr lang="zh-TW" altLang="en-US"/>
              <a:pPr eaLnBrk="1" hangingPunct="1">
                <a:spcBef>
                  <a:spcPct val="0"/>
                </a:spcBef>
              </a:pPr>
              <a:t>19</a:t>
            </a:fld>
            <a:endParaRPr lang="zh-TW" altLang="en-US"/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27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002F74B-DD65-40D9-8D14-FA03BA106DA2}" type="slidenum">
              <a:rPr lang="zh-TW" altLang="en-US"/>
              <a:pPr eaLnBrk="1" hangingPunct="1">
                <a:spcBef>
                  <a:spcPct val="0"/>
                </a:spcBef>
              </a:pPr>
              <a:t>20</a:t>
            </a:fld>
            <a:endParaRPr lang="zh-TW" altLang="en-US"/>
          </a:p>
        </p:txBody>
      </p:sp>
      <p:sp>
        <p:nvSpPr>
          <p:cNvPr id="4608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732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0C5E0D4-F2A1-4448-A43B-630700DE76F1}" type="slidenum">
              <a:rPr lang="zh-TW" altLang="en-US"/>
              <a:pPr eaLnBrk="1" hangingPunct="1">
                <a:spcBef>
                  <a:spcPct val="0"/>
                </a:spcBef>
              </a:pPr>
              <a:t>21</a:t>
            </a:fld>
            <a:endParaRPr lang="zh-TW" altLang="en-US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060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C69BA2-70FF-4A8C-9E73-B540C5A923DE}" type="slidenum">
              <a:rPr lang="zh-TW" altLang="en-US"/>
              <a:pPr eaLnBrk="1" hangingPunct="1">
                <a:spcBef>
                  <a:spcPct val="0"/>
                </a:spcBef>
              </a:pPr>
              <a:t>22</a:t>
            </a:fld>
            <a:endParaRPr lang="zh-TW" altLang="en-US"/>
          </a:p>
        </p:txBody>
      </p:sp>
      <p:sp>
        <p:nvSpPr>
          <p:cNvPr id="4813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568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7D48D5F4-CD54-467E-8E81-F32A3F81FC39}" type="slidenum">
              <a:rPr lang="zh-TW" altLang="en-US"/>
              <a:pPr eaLnBrk="1" hangingPunct="1">
                <a:spcBef>
                  <a:spcPct val="0"/>
                </a:spcBef>
              </a:pPr>
              <a:t>23</a:t>
            </a:fld>
            <a:endParaRPr lang="zh-TW" altLang="en-US"/>
          </a:p>
        </p:txBody>
      </p:sp>
      <p:sp>
        <p:nvSpPr>
          <p:cNvPr id="4915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671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69A19DF-CAC0-4CD7-AF5A-B377D4DE65B6}" type="slidenum">
              <a:rPr lang="zh-TW" altLang="en-US"/>
              <a:pPr eaLnBrk="1" hangingPunct="1">
                <a:spcBef>
                  <a:spcPct val="0"/>
                </a:spcBef>
              </a:pPr>
              <a:t>24</a:t>
            </a:fld>
            <a:endParaRPr lang="zh-TW" altLang="en-US"/>
          </a:p>
        </p:txBody>
      </p:sp>
      <p:sp>
        <p:nvSpPr>
          <p:cNvPr id="5017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0560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EBA0674-C1C6-4903-8520-5AAD9D111410}" type="slidenum">
              <a:rPr lang="zh-TW" altLang="en-US"/>
              <a:pPr eaLnBrk="1" hangingPunct="1">
                <a:spcBef>
                  <a:spcPct val="0"/>
                </a:spcBef>
              </a:pPr>
              <a:t>25</a:t>
            </a:fld>
            <a:endParaRPr lang="zh-TW" altLang="en-US"/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08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34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39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90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90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15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6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45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56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205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67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00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D1573-6559-4868-B0D9-98D58F3EAF4C}" type="datetimeFigureOut">
              <a:rPr lang="zh-TW" altLang="en-US" smtClean="0"/>
              <a:t>2018/10/29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DFD0A-6CD5-4E85-94A6-C5E869C48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22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7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0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1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4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6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9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1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websecuritytool.codeplex.com/" TargetMode="Externa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hyperlink" Target="http://grendel-scan.com/" TargetMode="External"/><Relationship Id="rId7" Type="http://schemas.openxmlformats.org/officeDocument/2006/relationships/hyperlink" Target="http://w3af.sourceforge.net/" TargetMode="External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" Type="http://schemas.openxmlformats.org/officeDocument/2006/relationships/hyperlink" Target="http://rgaucher.info/beta/grabber/" TargetMode="Externa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.google.com/p/skipfish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isecpartners.com/SecurityQAToolbar.html" TargetMode="External"/><Relationship Id="rId15" Type="http://schemas.openxmlformats.org/officeDocument/2006/relationships/image" Target="../media/image75.jpeg"/><Relationship Id="rId10" Type="http://schemas.openxmlformats.org/officeDocument/2006/relationships/hyperlink" Target="http://www.zerodayscan.com/" TargetMode="External"/><Relationship Id="rId4" Type="http://schemas.openxmlformats.org/officeDocument/2006/relationships/hyperlink" Target="http://www.powerfuzzer.com/" TargetMode="External"/><Relationship Id="rId9" Type="http://schemas.openxmlformats.org/officeDocument/2006/relationships/hyperlink" Target="http://www.websecurify.com/" TargetMode="External"/><Relationship Id="rId14" Type="http://schemas.openxmlformats.org/officeDocument/2006/relationships/image" Target="../media/image74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網路安</a:t>
            </a:r>
            <a:r>
              <a:rPr lang="zh-TW" altLang="en-US" dirty="0"/>
              <a:t>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2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4" y="729993"/>
            <a:ext cx="8504851" cy="54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34" y="622900"/>
            <a:ext cx="7575127" cy="56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7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818" y="1825625"/>
            <a:ext cx="7610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網路封包分析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265452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網路封包</a:t>
            </a:r>
            <a:r>
              <a:rPr lang="zh-TW" altLang="en-US" dirty="0" smtClean="0"/>
              <a:t>分析</a:t>
            </a:r>
            <a:r>
              <a:rPr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42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19725" y="384733"/>
            <a:ext cx="633866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選擇安裝</a:t>
            </a:r>
            <a:r>
              <a:rPr lang="en-US" altLang="zh-TW" dirty="0" err="1" smtClean="0"/>
              <a:t>WinPcap</a:t>
            </a:r>
            <a:r>
              <a:rPr lang="zh-TW" altLang="en-US" dirty="0" smtClean="0"/>
              <a:t>選項</a:t>
            </a:r>
            <a:endParaRPr lang="zh-TW" alt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12" y="1237350"/>
            <a:ext cx="6697663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65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7" y="2507521"/>
            <a:ext cx="8712200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55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封包的擷取與分析 </a:t>
            </a:r>
          </a:p>
        </p:txBody>
      </p:sp>
    </p:spTree>
    <p:extLst>
      <p:ext uri="{BB962C8B-B14F-4D97-AF65-F5344CB8AC3E}">
        <p14:creationId xmlns:p14="http://schemas.microsoft.com/office/powerpoint/2010/main" val="39401575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華康粗圓體" pitchFamily="49" charset="-120"/>
              </a:rPr>
              <a:t>按下</a:t>
            </a:r>
            <a:r>
              <a:rPr lang="zh-TW" altLang="en-US" smtClean="0"/>
              <a:t>「</a:t>
            </a:r>
            <a:r>
              <a:rPr lang="en-US" altLang="zh-TW" smtClean="0"/>
              <a:t>Start」</a:t>
            </a:r>
            <a:r>
              <a:rPr lang="zh-TW" altLang="en-US" smtClean="0">
                <a:latin typeface="華康粗圓體" pitchFamily="49" charset="-120"/>
              </a:rPr>
              <a:t>鈕開始擷取封包</a:t>
            </a:r>
            <a:r>
              <a:rPr lang="zh-TW" altLang="en-US" smtClean="0"/>
              <a:t> 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" y="1690689"/>
            <a:ext cx="8650287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50745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擷取前的各項設定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612686"/>
            <a:ext cx="88519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99698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網路概論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攻擊</a:t>
            </a:r>
            <a:r>
              <a:rPr lang="zh-TW" altLang="en-US" dirty="0" smtClean="0"/>
              <a:t>模式分析</a:t>
            </a:r>
            <a:endParaRPr lang="en-US" altLang="zh-TW" dirty="0" smtClean="0"/>
          </a:p>
          <a:p>
            <a:r>
              <a:rPr lang="zh-TW" altLang="en-US" dirty="0" smtClean="0"/>
              <a:t>網路安全技術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51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目前已擷取封包的大致分析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676400"/>
            <a:ext cx="60674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3922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過濾器條件的設定 </a:t>
            </a:r>
          </a:p>
        </p:txBody>
      </p:sp>
    </p:spTree>
    <p:extLst>
      <p:ext uri="{BB962C8B-B14F-4D97-AF65-F5344CB8AC3E}">
        <p14:creationId xmlns:p14="http://schemas.microsoft.com/office/powerpoint/2010/main" val="203946772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過濾封包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可以在擷取選項</a:t>
            </a:r>
            <a:r>
              <a:rPr lang="zh-TW" altLang="en-US" dirty="0" smtClean="0">
                <a:ea typeface="細明體" panose="02020509000000000000" pitchFamily="49" charset="-120"/>
              </a:rPr>
              <a:t> </a:t>
            </a:r>
            <a:r>
              <a:rPr lang="zh-TW" altLang="en-US" dirty="0" smtClean="0"/>
              <a:t>(</a:t>
            </a:r>
            <a:r>
              <a:rPr lang="en-US" altLang="zh-TW" dirty="0" smtClean="0"/>
              <a:t>Capture Option) </a:t>
            </a:r>
            <a:r>
              <a:rPr lang="zh-TW" altLang="en-US" dirty="0" smtClean="0"/>
              <a:t>中設定</a:t>
            </a:r>
          </a:p>
          <a:p>
            <a:pPr eaLnBrk="1" hangingPunct="1"/>
            <a:r>
              <a:rPr lang="zh-TW" altLang="en-US" dirty="0" smtClean="0"/>
              <a:t>也可以收取完封包後，再對封包進行過濾</a:t>
            </a:r>
          </a:p>
          <a:p>
            <a:pPr eaLnBrk="1" hangingPunct="1"/>
            <a:r>
              <a:rPr lang="zh-TW" altLang="en-US" dirty="0" smtClean="0"/>
              <a:t>過濾器</a:t>
            </a:r>
            <a:r>
              <a:rPr lang="zh-TW" altLang="en-US" dirty="0" smtClean="0">
                <a:ea typeface="細明體" panose="02020509000000000000" pitchFamily="49" charset="-120"/>
              </a:rPr>
              <a:t> </a:t>
            </a:r>
            <a:r>
              <a:rPr lang="zh-TW" altLang="en-US" dirty="0" smtClean="0"/>
              <a:t>(</a:t>
            </a:r>
            <a:r>
              <a:rPr lang="en-US" altLang="zh-TW" dirty="0" smtClean="0"/>
              <a:t>Filter)</a:t>
            </a:r>
          </a:p>
          <a:p>
            <a:pPr lvl="1" eaLnBrk="1" hangingPunct="1"/>
            <a:r>
              <a:rPr lang="zh-TW" altLang="en-US" dirty="0" smtClean="0"/>
              <a:t>使用簡易條件式過濾出想要分析的封包 </a:t>
            </a: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279213"/>
            <a:ext cx="7923213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1786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關係運算子 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883890"/>
            <a:ext cx="76104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5893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常用封包過濾條件 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61" y="1549486"/>
            <a:ext cx="6453187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379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邏輯運算子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6868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2996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Example #1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顯示來源端</a:t>
            </a:r>
            <a:r>
              <a:rPr lang="en-US" altLang="zh-TW" smtClean="0"/>
              <a:t>IP</a:t>
            </a:r>
            <a:r>
              <a:rPr lang="zh-TW" altLang="en-US" smtClean="0"/>
              <a:t>位址為140.134.30.72所有封包 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0" y="2532234"/>
            <a:ext cx="73723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5819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Example #2</a:t>
            </a:r>
            <a:endParaRPr lang="zh-TW" altLang="en-US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顯示</a:t>
            </a:r>
            <a:r>
              <a:rPr lang="en-US" altLang="zh-TW" smtClean="0"/>
              <a:t>IP</a:t>
            </a:r>
            <a:r>
              <a:rPr lang="zh-TW" altLang="en-US" smtClean="0"/>
              <a:t>位址為140.134.30.72的所有封包 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64" y="2394894"/>
            <a:ext cx="74961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6714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Example #3</a:t>
            </a:r>
            <a:endParaRPr lang="zh-TW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顯示</a:t>
            </a:r>
            <a:r>
              <a:rPr lang="en-US" altLang="zh-TW" smtClean="0"/>
              <a:t>IP</a:t>
            </a:r>
            <a:r>
              <a:rPr lang="zh-TW" altLang="en-US" smtClean="0"/>
              <a:t>標頭</a:t>
            </a:r>
            <a:r>
              <a:rPr lang="en-US" altLang="zh-TW" smtClean="0"/>
              <a:t>Protocol</a:t>
            </a:r>
            <a:r>
              <a:rPr lang="zh-TW" altLang="en-US" smtClean="0"/>
              <a:t>值為1的封包 </a:t>
            </a:r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4" y="2557848"/>
            <a:ext cx="7427912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7081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Example #4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56" y="1392795"/>
            <a:ext cx="6465887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7732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網路概論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2254358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過濾條件記憶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封包過濾條件相當多，不太可能全部記得</a:t>
            </a:r>
          </a:p>
          <a:p>
            <a:pPr lvl="1" eaLnBrk="1" hangingPunct="1"/>
            <a:r>
              <a:rPr lang="zh-TW" altLang="en-US" smtClean="0"/>
              <a:t>藉由</a:t>
            </a:r>
            <a:r>
              <a:rPr lang="en-US" altLang="zh-TW" smtClean="0"/>
              <a:t>Wireshark</a:t>
            </a:r>
            <a:r>
              <a:rPr lang="zh-TW" altLang="en-US" smtClean="0"/>
              <a:t>畫面下方「訊息框」或「</a:t>
            </a:r>
            <a:r>
              <a:rPr lang="en-US" altLang="zh-TW" smtClean="0"/>
              <a:t>Filter」</a:t>
            </a:r>
            <a:r>
              <a:rPr lang="zh-TW" altLang="en-US" smtClean="0"/>
              <a:t>鈕的協助</a:t>
            </a:r>
          </a:p>
          <a:p>
            <a:pPr lvl="2" eaLnBrk="1" hangingPunct="1"/>
            <a:r>
              <a:rPr lang="zh-TW" altLang="en-US" smtClean="0"/>
              <a:t>以「訊息框」訊息進行參考 </a:t>
            </a:r>
          </a:p>
          <a:p>
            <a:pPr lvl="2" eaLnBrk="1" hangingPunct="1"/>
            <a:r>
              <a:rPr lang="zh-TW" altLang="en-US" smtClean="0"/>
              <a:t>以「</a:t>
            </a:r>
            <a:r>
              <a:rPr lang="en-US" altLang="zh-TW" smtClean="0"/>
              <a:t>Filter」</a:t>
            </a:r>
            <a:r>
              <a:rPr lang="zh-TW" altLang="en-US" smtClean="0"/>
              <a:t>鈕進行設定 </a:t>
            </a:r>
          </a:p>
        </p:txBody>
      </p:sp>
    </p:spTree>
    <p:extLst>
      <p:ext uri="{BB962C8B-B14F-4D97-AF65-F5344CB8AC3E}">
        <p14:creationId xmlns:p14="http://schemas.microsoft.com/office/powerpoint/2010/main" val="269234656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34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TW" altLang="en-US" smtClean="0"/>
              <a:t>以「訊息框」訊息進行參考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857250"/>
            <a:ext cx="6399213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1834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34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TW" altLang="en-US" smtClean="0"/>
              <a:t>以「</a:t>
            </a:r>
            <a:r>
              <a:rPr lang="en-US" altLang="zh-TW" smtClean="0"/>
              <a:t>Filter」</a:t>
            </a:r>
            <a:r>
              <a:rPr lang="zh-TW" altLang="en-US" smtClean="0"/>
              <a:t>鈕進行設定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458200" cy="5715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mtClean="0"/>
              <a:t>1.點按「</a:t>
            </a:r>
            <a:r>
              <a:rPr lang="en-US" altLang="zh-TW" smtClean="0"/>
              <a:t>Filter」</a:t>
            </a:r>
            <a:r>
              <a:rPr lang="zh-TW" altLang="en-US" smtClean="0"/>
              <a:t>鈕  </a:t>
            </a: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557338"/>
            <a:ext cx="7559675" cy="43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6996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2.選按</a:t>
            </a:r>
            <a:r>
              <a:rPr lang="zh-TW" altLang="en-US" smtClean="0">
                <a:ea typeface="華康細圓體" pitchFamily="49" charset="-120"/>
              </a:rPr>
              <a:t>「</a:t>
            </a:r>
            <a:r>
              <a:rPr lang="en-US" altLang="zh-TW" smtClean="0">
                <a:ea typeface="華康細圓體" pitchFamily="49" charset="-120"/>
              </a:rPr>
              <a:t>Expression」</a:t>
            </a:r>
            <a:r>
              <a:rPr lang="zh-TW" altLang="en-US" smtClean="0"/>
              <a:t>鈕 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69" y="1690689"/>
            <a:ext cx="550386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1663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3.出現快速建立過濾條件畫面 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" y="1557724"/>
            <a:ext cx="7269162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7168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ea typeface="+mn-ea"/>
              </a:rPr>
              <a:t>4.完成過濾條件設定 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51" y="1442394"/>
            <a:ext cx="56292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1926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5.</a:t>
            </a:r>
            <a:r>
              <a:rPr lang="zh-TW" altLang="en-US" dirty="0" smtClean="0">
                <a:latin typeface="+mn-ea"/>
                <a:ea typeface="+mn-ea"/>
              </a:rPr>
              <a:t>完成過濾條件設定 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9" y="1690689"/>
            <a:ext cx="8358188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8532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網路封包分析</a:t>
            </a:r>
            <a:endParaRPr lang="en-US" altLang="zh-TW" sz="6600" dirty="0" smtClean="0"/>
          </a:p>
          <a:p>
            <a:pPr algn="ctr"/>
            <a:r>
              <a:rPr lang="zh-TW" altLang="en-US" sz="6600" dirty="0"/>
              <a:t>實務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714316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51238" y="2613454"/>
            <a:ext cx="3352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Source Port (16 bits)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04038" y="2613454"/>
            <a:ext cx="3352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Destination Port (16 bits)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51238" y="2918254"/>
            <a:ext cx="3352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Length (16 bits)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504038" y="2918254"/>
            <a:ext cx="3352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rPr>
              <a:t>Checksum (16 bits)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151238" y="3223054"/>
            <a:ext cx="3352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Payload (varies)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75038" y="2232454"/>
            <a:ext cx="685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0                                                 16                                              32</a:t>
            </a:r>
          </a:p>
        </p:txBody>
      </p:sp>
    </p:spTree>
    <p:extLst>
      <p:ext uri="{BB962C8B-B14F-4D97-AF65-F5344CB8AC3E}">
        <p14:creationId xmlns:p14="http://schemas.microsoft.com/office/powerpoint/2010/main" val="36850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12108" y="24898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Source Port (16)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464908" y="24898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Destination Port (16)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035908" y="2108887"/>
            <a:ext cx="685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0                                                 16                                              32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112108" y="2794687"/>
            <a:ext cx="67056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Sequence Number </a:t>
            </a:r>
            <a:r>
              <a:rPr lang="en-US" altLang="zh-TW" sz="2000" b="1" dirty="0">
                <a:latin typeface="Arial" panose="020B0604020202020204" pitchFamily="34" charset="0"/>
                <a:ea typeface="新細明體" panose="02020500000000000000" pitchFamily="18" charset="-120"/>
              </a:rPr>
              <a:t>of First Data Octet 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(32)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112108" y="3099487"/>
            <a:ext cx="67056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ea typeface="新細明體" panose="02020500000000000000" pitchFamily="18" charset="-120"/>
              </a:rPr>
              <a:t>Next Expected </a:t>
            </a:r>
            <a:r>
              <a:rPr lang="en-US" altLang="zh-TW" sz="2000" b="1" dirty="0" err="1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Ack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Number (32)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464908" y="34042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Window (16)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112108" y="37090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FFC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Checksum (16)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112108" y="3404287"/>
            <a:ext cx="841375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Ofst(4)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1950308" y="3404287"/>
            <a:ext cx="1252538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Rsvd(6)</a:t>
            </a: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3169508" y="3404287"/>
            <a:ext cx="12954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Flags(6)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112108" y="40138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Options + Pad (varies)</a:t>
            </a: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4464908" y="40138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Payload (varies)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4464908" y="3709087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Urgent Data Pointer (16)</a:t>
            </a:r>
          </a:p>
        </p:txBody>
      </p:sp>
    </p:spTree>
    <p:extLst>
      <p:ext uri="{BB962C8B-B14F-4D97-AF65-F5344CB8AC3E}">
        <p14:creationId xmlns:p14="http://schemas.microsoft.com/office/powerpoint/2010/main" val="21782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6" y="2352709"/>
            <a:ext cx="2054530" cy="128636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12770" y="65977"/>
            <a:ext cx="3596137" cy="29143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" y="3639076"/>
            <a:ext cx="2240692" cy="22406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668" y="2482069"/>
            <a:ext cx="1236001" cy="10276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86" y="3349627"/>
            <a:ext cx="4201276" cy="23632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72361" y="5877966"/>
            <a:ext cx="2950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Google Data Center 360° Tour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921668" y="6247298"/>
            <a:ext cx="4144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https://www.youtube.com/watch?v=zDAYZU4A3w0</a:t>
            </a:r>
            <a:endParaRPr lang="zh-TW" altLang="en-US" sz="1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419" y="130849"/>
            <a:ext cx="2033459" cy="836623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2203216" y="967472"/>
            <a:ext cx="1783583" cy="1544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332913" y="1145059"/>
            <a:ext cx="4661011" cy="15240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430164" y="1401387"/>
            <a:ext cx="4563759" cy="1481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2300467" y="1111338"/>
            <a:ext cx="1783584" cy="14835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3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181100" y="3124200"/>
            <a:ext cx="841375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 err="1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Ver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(4)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019300" y="3124200"/>
            <a:ext cx="841375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IHL(4)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51150" y="3124200"/>
            <a:ext cx="168275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Service(8)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33900" y="3124200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Total Length (bytes) (16)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181100" y="3429000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Identification (16)</a:t>
            </a: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533900" y="3429000"/>
            <a:ext cx="630238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b="1">
                <a:latin typeface="Arial" panose="020B0604020202020204" pitchFamily="34" charset="0"/>
                <a:ea typeface="新細明體" panose="02020500000000000000" pitchFamily="18" charset="-120"/>
              </a:rPr>
              <a:t>CF(3)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143500" y="3429000"/>
            <a:ext cx="27432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Fragment Offset (13)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181100" y="3733800"/>
            <a:ext cx="168275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TTL(8)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851150" y="3733800"/>
            <a:ext cx="168275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Protocol (8)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4533900" y="3733800"/>
            <a:ext cx="33528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Header Checksum (16)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181100" y="4038600"/>
            <a:ext cx="67056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Source IP Address (32)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181100" y="4343400"/>
            <a:ext cx="67056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rPr>
              <a:t>Destination IP Address (32)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181100" y="4648200"/>
            <a:ext cx="67056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Options + Padding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1181100" y="4953000"/>
            <a:ext cx="6705600" cy="3016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Data (e.g., TCP Packet) (varies)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1104900" y="28194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0                                                     16                                                     32</a:t>
            </a:r>
          </a:p>
        </p:txBody>
      </p:sp>
    </p:spTree>
    <p:extLst>
      <p:ext uri="{BB962C8B-B14F-4D97-AF65-F5344CB8AC3E}">
        <p14:creationId xmlns:p14="http://schemas.microsoft.com/office/powerpoint/2010/main" val="2966346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常用的網路指令</a:t>
            </a:r>
            <a:endParaRPr lang="en-US" altLang="zh-TW" sz="6600" dirty="0" smtClean="0"/>
          </a:p>
          <a:p>
            <a:pPr algn="ctr"/>
            <a:r>
              <a:rPr lang="en-US" altLang="zh-TW" sz="6600" dirty="0" err="1" smtClean="0"/>
              <a:t>linux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138870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常用的網路指令</a:t>
            </a:r>
            <a:endParaRPr lang="en-US" altLang="zh-TW" sz="6600" dirty="0" smtClean="0"/>
          </a:p>
          <a:p>
            <a:pPr algn="ctr"/>
            <a:r>
              <a:rPr lang="en-US" altLang="zh-TW" sz="6600" dirty="0" smtClean="0"/>
              <a:t>Windows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103532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ipconfig </a:t>
            </a:r>
            <a:r>
              <a:rPr lang="zh-TW" altLang="en-US" dirty="0"/>
              <a:t>指令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ping </a:t>
            </a:r>
            <a:r>
              <a:rPr lang="zh-TW" altLang="en-US" dirty="0"/>
              <a:t>指令</a:t>
            </a:r>
          </a:p>
          <a:p>
            <a:r>
              <a:rPr lang="zh-TW" altLang="en-US" dirty="0"/>
              <a:t> </a:t>
            </a:r>
            <a:r>
              <a:rPr lang="en-US" altLang="zh-TW" dirty="0" err="1"/>
              <a:t>tracert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</a:p>
          <a:p>
            <a:r>
              <a:rPr lang="zh-TW" altLang="en-US" dirty="0"/>
              <a:t> </a:t>
            </a:r>
            <a:r>
              <a:rPr lang="en-US" altLang="zh-TW" dirty="0" err="1"/>
              <a:t>arp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route </a:t>
            </a:r>
            <a:r>
              <a:rPr lang="zh-TW" altLang="en-US" dirty="0"/>
              <a:t>指令</a:t>
            </a:r>
          </a:p>
          <a:p>
            <a:r>
              <a:rPr lang="zh-TW" altLang="en-US" dirty="0"/>
              <a:t> </a:t>
            </a:r>
            <a:r>
              <a:rPr lang="en-US" altLang="zh-TW" dirty="0" err="1"/>
              <a:t>pathping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</a:p>
          <a:p>
            <a:r>
              <a:rPr lang="zh-TW" altLang="en-US" dirty="0"/>
              <a:t> </a:t>
            </a:r>
            <a:r>
              <a:rPr lang="en-US" altLang="zh-TW" dirty="0" err="1"/>
              <a:t>netstat</a:t>
            </a:r>
            <a:r>
              <a:rPr lang="en-US" altLang="zh-TW" dirty="0"/>
              <a:t> 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28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網路管理指令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指令操作是最原始的工具，但其多樣性與方便性，還是有其不可取代的地位，也是身為一個網路管理人員所不能不熟知的基本技巧 </a:t>
            </a:r>
          </a:p>
          <a:p>
            <a:pPr eaLnBrk="1" hangingPunct="1"/>
            <a:endParaRPr lang="zh-TW" altLang="en-US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295865"/>
            <a:ext cx="7829550" cy="330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90544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指令參數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有時需要部份參數配合，提供更多的功能 </a:t>
            </a:r>
          </a:p>
          <a:p>
            <a:pPr eaLnBrk="1" hangingPunct="1"/>
            <a:r>
              <a:rPr lang="zh-TW" altLang="en-US" smtClean="0"/>
              <a:t>參數可有可無，只是能獲得的資訊相對有限</a:t>
            </a:r>
          </a:p>
          <a:p>
            <a:pPr eaLnBrk="1" hangingPunct="1"/>
            <a:r>
              <a:rPr lang="zh-TW" altLang="en-US" smtClean="0"/>
              <a:t>指令參數有時只有一個，有時可以合併使用</a:t>
            </a:r>
          </a:p>
          <a:p>
            <a:pPr eaLnBrk="1" hangingPunct="1"/>
            <a:r>
              <a:rPr lang="zh-TW" altLang="en-US" smtClean="0"/>
              <a:t>要了解各指令的使用方法與參數說明，可透過在指令後加入「-?」或「/?」的方式取得 </a:t>
            </a:r>
          </a:p>
          <a:p>
            <a:pPr lvl="1" eaLnBrk="1" hangingPunct="1"/>
            <a:r>
              <a:rPr lang="en-US" altLang="zh-TW" smtClean="0"/>
              <a:t>Ex.  ping -?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42834" y="4934465"/>
            <a:ext cx="2098074" cy="883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 </a:t>
            </a:r>
            <a:r>
              <a:rPr lang="en-US" altLang="zh-TW" smtClean="0"/>
              <a:t>ping -?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9589349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 ipconfig </a:t>
            </a:r>
            <a:r>
              <a:rPr lang="zh-TW" altLang="en-US" smtClean="0"/>
              <a:t>指令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5270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ipconfig  [</a:t>
            </a:r>
            <a:r>
              <a:rPr lang="zh-TW" altLang="en-US" sz="2800" smtClean="0">
                <a:ea typeface="華康細圓體" pitchFamily="49" charset="-120"/>
              </a:rPr>
              <a:t>參數] </a:t>
            </a:r>
          </a:p>
        </p:txBody>
      </p:sp>
    </p:spTree>
    <p:extLst>
      <p:ext uri="{BB962C8B-B14F-4D97-AF65-F5344CB8AC3E}">
        <p14:creationId xmlns:p14="http://schemas.microsoft.com/office/powerpoint/2010/main" val="250795241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84723" y="2891481"/>
            <a:ext cx="3020712" cy="718624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華康細圓體" pitchFamily="49" charset="-120"/>
              </a:rPr>
              <a:t>ipconfig /all</a:t>
            </a:r>
            <a:r>
              <a:rPr lang="en-US" altLang="zh-TW" dirty="0" smtClean="0"/>
              <a:t> </a:t>
            </a:r>
            <a:endParaRPr lang="zh-TW" altLang="en-US" dirty="0" smtClean="0"/>
          </a:p>
        </p:txBody>
      </p:sp>
      <p:sp>
        <p:nvSpPr>
          <p:cNvPr id="2" name="矩形 1"/>
          <p:cNvSpPr/>
          <p:nvPr/>
        </p:nvSpPr>
        <p:spPr>
          <a:xfrm>
            <a:off x="984723" y="4051641"/>
            <a:ext cx="4016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ea typeface="華康細圓體" pitchFamily="49" charset="-120"/>
              </a:rPr>
              <a:t>ipconfig  /</a:t>
            </a:r>
            <a:r>
              <a:rPr lang="en-US" altLang="zh-TW" sz="3600" dirty="0" err="1" smtClean="0">
                <a:ea typeface="華康細圓體" pitchFamily="49" charset="-120"/>
              </a:rPr>
              <a:t>displaydns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984723" y="1950993"/>
            <a:ext cx="2168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ea typeface="華康細圓體" pitchFamily="49" charset="-120"/>
              </a:rPr>
              <a:t>ipconfig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3297524" y="2181825"/>
            <a:ext cx="2137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無參數</a:t>
            </a:r>
            <a:r>
              <a:rPr lang="zh-TW" altLang="en-US" dirty="0" smtClean="0">
                <a:ea typeface="華康細圓體" pitchFamily="49" charset="-120"/>
              </a:rPr>
              <a:t> </a:t>
            </a:r>
            <a:r>
              <a:rPr lang="en-US" altLang="zh-TW" dirty="0" smtClean="0">
                <a:ea typeface="華康細圓體" pitchFamily="49" charset="-120"/>
              </a:rPr>
              <a:t>ipconfig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228421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ipconfig</a:t>
            </a:r>
            <a:r>
              <a:rPr lang="zh-TW" altLang="en-US" smtClean="0"/>
              <a:t>的參數功能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00188"/>
            <a:ext cx="87153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2231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ping</a:t>
            </a:r>
            <a:r>
              <a:rPr lang="zh-TW" altLang="en-US" smtClean="0"/>
              <a:t>指令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5270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ping  [</a:t>
            </a:r>
            <a:r>
              <a:rPr lang="zh-TW" altLang="en-US" sz="2800" smtClean="0">
                <a:ea typeface="華康細圓體" pitchFamily="49" charset="-120"/>
              </a:rPr>
              <a:t>參數]  位址 </a:t>
            </a:r>
          </a:p>
        </p:txBody>
      </p:sp>
      <p:sp>
        <p:nvSpPr>
          <p:cNvPr id="2" name="矩形 1"/>
          <p:cNvSpPr/>
          <p:nvPr/>
        </p:nvSpPr>
        <p:spPr>
          <a:xfrm>
            <a:off x="1911350" y="4954587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華康細圓體" pitchFamily="49" charset="-120"/>
              </a:rPr>
              <a:t>ping  –a  </a:t>
            </a:r>
            <a:r>
              <a:rPr lang="zh-TW" altLang="en-US" dirty="0" smtClean="0"/>
              <a:t>位址 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11350" y="5413374"/>
            <a:ext cx="2195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華康細圓體" pitchFamily="49" charset="-120"/>
              </a:rPr>
              <a:t>ping  –n  count  </a:t>
            </a:r>
            <a:r>
              <a:rPr lang="zh-TW" altLang="en-US" dirty="0" smtClean="0"/>
              <a:t>位址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11350" y="5872161"/>
            <a:ext cx="1934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華康細圓體" pitchFamily="49" charset="-120"/>
              </a:rPr>
              <a:t>ping  –l  size  </a:t>
            </a:r>
            <a:r>
              <a:rPr lang="zh-TW" altLang="en-US" dirty="0" smtClean="0"/>
              <a:t>位址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453648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819782" cy="977642"/>
          </a:xfrm>
        </p:spPr>
        <p:txBody>
          <a:bodyPr/>
          <a:lstStyle/>
          <a:p>
            <a:r>
              <a:rPr lang="zh-TW" altLang="en-US" dirty="0"/>
              <a:t>網路架構規劃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5734"/>
            <a:ext cx="7886700" cy="33671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6185711"/>
            <a:ext cx="6315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https://ithelp.ithome.com.tw/questions/10186644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107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5984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ping</a:t>
            </a:r>
            <a:r>
              <a:rPr lang="zh-TW" altLang="en-US" smtClean="0"/>
              <a:t>指令參數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052513"/>
            <a:ext cx="7672388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778402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676400"/>
            <a:ext cx="6934200" cy="17526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tracert</a:t>
            </a:r>
            <a:r>
              <a:rPr lang="zh-TW" altLang="en-US" smtClean="0"/>
              <a:t>指令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5270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tracert  [</a:t>
            </a:r>
            <a:r>
              <a:rPr lang="zh-TW" altLang="en-US" sz="2800" smtClean="0">
                <a:ea typeface="華康細圓體" pitchFamily="49" charset="-120"/>
              </a:rPr>
              <a:t>參數]  位址 </a:t>
            </a:r>
          </a:p>
        </p:txBody>
      </p:sp>
    </p:spTree>
    <p:extLst>
      <p:ext uri="{BB962C8B-B14F-4D97-AF65-F5344CB8AC3E}">
        <p14:creationId xmlns:p14="http://schemas.microsoft.com/office/powerpoint/2010/main" val="3121544865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tracert</a:t>
            </a:r>
            <a:r>
              <a:rPr lang="zh-TW" altLang="en-US" smtClean="0"/>
              <a:t>指令處理過程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先以</a:t>
            </a:r>
            <a:r>
              <a:rPr lang="en-US" altLang="zh-TW" smtClean="0"/>
              <a:t>TTL</a:t>
            </a:r>
            <a:r>
              <a:rPr lang="zh-TW" altLang="en-US" smtClean="0"/>
              <a:t>值為1的封包進行3次測試</a:t>
            </a:r>
          </a:p>
          <a:p>
            <a:pPr eaLnBrk="1" hangingPunct="1"/>
            <a:r>
              <a:rPr lang="zh-TW" altLang="en-US" smtClean="0"/>
              <a:t>再對</a:t>
            </a:r>
            <a:r>
              <a:rPr lang="en-US" altLang="zh-TW" smtClean="0"/>
              <a:t>TTL</a:t>
            </a:r>
            <a:r>
              <a:rPr lang="zh-TW" altLang="en-US" smtClean="0"/>
              <a:t>值為2的封包進行3次測試</a:t>
            </a:r>
          </a:p>
          <a:p>
            <a:pPr eaLnBrk="1" hangingPunct="1"/>
            <a:r>
              <a:rPr lang="zh-TW" altLang="en-US" smtClean="0"/>
              <a:t>以此類推逐一進行</a:t>
            </a:r>
          </a:p>
          <a:p>
            <a:pPr eaLnBrk="1" hangingPunct="1"/>
            <a:r>
              <a:rPr lang="zh-TW" altLang="en-US" smtClean="0"/>
              <a:t>直到測試封包來得及在</a:t>
            </a:r>
            <a:r>
              <a:rPr lang="en-US" altLang="zh-TW" smtClean="0"/>
              <a:t>TTL</a:t>
            </a:r>
            <a:r>
              <a:rPr lang="zh-TW" altLang="en-US" smtClean="0"/>
              <a:t>歸零前進行</a:t>
            </a:r>
            <a:r>
              <a:rPr lang="en-US" altLang="zh-TW" smtClean="0"/>
              <a:t>Echo Reply</a:t>
            </a:r>
            <a:r>
              <a:rPr lang="zh-TW" altLang="en-US" smtClean="0"/>
              <a:t>，便可以知道該節點的反應時程時間</a:t>
            </a:r>
          </a:p>
          <a:p>
            <a:pPr lvl="1" eaLnBrk="1" hangingPunct="1"/>
            <a:r>
              <a:rPr lang="zh-TW" altLang="en-US" smtClean="0"/>
              <a:t>但也因此使得</a:t>
            </a:r>
            <a:r>
              <a:rPr lang="en-US" altLang="zh-TW" smtClean="0"/>
              <a:t>tracert</a:t>
            </a:r>
            <a:r>
              <a:rPr lang="zh-TW" altLang="en-US" smtClean="0"/>
              <a:t>指令，對於距離遠節點的測試，所需花費的時程會相當久 </a:t>
            </a:r>
          </a:p>
        </p:txBody>
      </p:sp>
    </p:spTree>
    <p:extLst>
      <p:ext uri="{BB962C8B-B14F-4D97-AF65-F5344CB8AC3E}">
        <p14:creationId xmlns:p14="http://schemas.microsoft.com/office/powerpoint/2010/main" val="378292853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23850" y="0"/>
          <a:ext cx="8604250" cy="61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10074166" imgH="7260484" progId="Visio.Drawing.6">
                  <p:embed/>
                </p:oleObj>
              </mc:Choice>
              <mc:Fallback>
                <p:oleObj r:id="rId4" imgW="10074166" imgH="72604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0"/>
                        <a:ext cx="8604250" cy="618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2644678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tracert </a:t>
            </a:r>
            <a:r>
              <a:rPr lang="zh-TW" altLang="en-US" smtClean="0"/>
              <a:t>指令與參數 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4" y="2086232"/>
            <a:ext cx="7618412" cy="198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699948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tracert  -d  </a:t>
            </a:r>
            <a:r>
              <a:rPr lang="zh-TW" altLang="en-US" smtClean="0"/>
              <a:t>位址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只對目的端網域名稱進行了解，至於中間節點直接顯示</a:t>
            </a:r>
            <a:r>
              <a:rPr lang="en-US" altLang="zh-TW" smtClean="0"/>
              <a:t>IP</a:t>
            </a:r>
            <a:r>
              <a:rPr lang="zh-TW" altLang="en-US" smtClean="0"/>
              <a:t>位址，略去網域名稱查詢，加速</a:t>
            </a:r>
            <a:r>
              <a:rPr lang="en-US" altLang="zh-TW" smtClean="0"/>
              <a:t>tracert</a:t>
            </a:r>
            <a:r>
              <a:rPr lang="zh-TW" altLang="en-US" smtClean="0"/>
              <a:t>的偵測過程 </a:t>
            </a: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37235"/>
              </p:ext>
            </p:extLst>
          </p:nvPr>
        </p:nvGraphicFramePr>
        <p:xfrm>
          <a:off x="777661" y="3427670"/>
          <a:ext cx="8132762" cy="313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5734964" imgH="2160593" progId="Visio.Drawing.6">
                  <p:embed/>
                </p:oleObj>
              </mc:Choice>
              <mc:Fallback>
                <p:oleObj r:id="rId3" imgW="5734964" imgH="216059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661" y="3427670"/>
                        <a:ext cx="8132762" cy="31384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525085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tracert  -h  hops  </a:t>
            </a:r>
            <a:r>
              <a:rPr lang="zh-TW" altLang="en-US" smtClean="0"/>
              <a:t>位址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zh-TW" altLang="en-US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TW" altLang="en-US" smtClean="0"/>
              <a:t>預設的最大連結數目為30個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323850" y="1371600"/>
          <a:ext cx="8686800" cy="296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3" imgW="6815823" imgH="2160593" progId="Visio.Drawing.6">
                  <p:embed/>
                </p:oleObj>
              </mc:Choice>
              <mc:Fallback>
                <p:oleObj r:id="rId3" imgW="6815823" imgH="216059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371600"/>
                        <a:ext cx="8686800" cy="29638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769754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676400"/>
            <a:ext cx="6934200" cy="16002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arp</a:t>
            </a:r>
            <a:r>
              <a:rPr lang="zh-TW" altLang="en-US" smtClean="0"/>
              <a:t>指令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5270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arp  [</a:t>
            </a:r>
            <a:r>
              <a:rPr lang="zh-TW" altLang="en-US" sz="2800" smtClean="0">
                <a:ea typeface="華康細圓體" pitchFamily="49" charset="-120"/>
              </a:rPr>
              <a:t>參數]  [位址]  [實體位址] </a:t>
            </a:r>
          </a:p>
        </p:txBody>
      </p:sp>
      <p:sp>
        <p:nvSpPr>
          <p:cNvPr id="2" name="矩形 1"/>
          <p:cNvSpPr/>
          <p:nvPr/>
        </p:nvSpPr>
        <p:spPr>
          <a:xfrm>
            <a:off x="1911350" y="4857748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ea typeface="華康細圓體" pitchFamily="49" charset="-120"/>
              </a:rPr>
              <a:t>arp</a:t>
            </a:r>
            <a:r>
              <a:rPr lang="en-US" altLang="zh-TW" dirty="0" smtClean="0">
                <a:ea typeface="華康細圓體" pitchFamily="49" charset="-120"/>
              </a:rPr>
              <a:t>  -a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3589386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參數表 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86000"/>
            <a:ext cx="86201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96140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arp  -s  IP</a:t>
            </a:r>
            <a:r>
              <a:rPr lang="zh-TW" altLang="en-US" smtClean="0">
                <a:latin typeface="華康粗圓體" pitchFamily="49" charset="-120"/>
              </a:rPr>
              <a:t>位址  實體位址</a:t>
            </a:r>
            <a:r>
              <a:rPr lang="zh-TW" altLang="en-US" smtClean="0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永久保有某項</a:t>
            </a:r>
            <a:r>
              <a:rPr lang="en-US" altLang="zh-TW" smtClean="0"/>
              <a:t>ARP</a:t>
            </a:r>
            <a:r>
              <a:rPr lang="zh-TW" altLang="en-US" smtClean="0"/>
              <a:t>資料，即使沒有更新也不會被刪除，稱之為靜態資料 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98845"/>
              </p:ext>
            </p:extLst>
          </p:nvPr>
        </p:nvGraphicFramePr>
        <p:xfrm>
          <a:off x="1091406" y="2720504"/>
          <a:ext cx="6961187" cy="401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4922914" imgH="2794937" progId="Visio.Drawing.6">
                  <p:embed/>
                </p:oleObj>
              </mc:Choice>
              <mc:Fallback>
                <p:oleObj r:id="rId3" imgW="4922914" imgH="279493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406" y="2720504"/>
                        <a:ext cx="6961187" cy="40179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855078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9514" y="365127"/>
            <a:ext cx="8185836" cy="755220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校園</a:t>
            </a:r>
            <a:r>
              <a:rPr lang="zh-TW" altLang="en-US" sz="3600" dirty="0"/>
              <a:t>網路架構圖</a:t>
            </a:r>
            <a:r>
              <a:rPr lang="en-US" altLang="zh-TW" sz="3600" dirty="0"/>
              <a:t>- </a:t>
            </a:r>
            <a:r>
              <a:rPr lang="zh-TW" altLang="en-US" sz="3600" dirty="0"/>
              <a:t>臺北城市科技大學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007" y="1120347"/>
            <a:ext cx="7606992" cy="49838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9049" y="6244282"/>
            <a:ext cx="639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http://www.cc.tpcu.edu.tw/files/11-1025-749.php?Lang=zh-tw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743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route </a:t>
            </a:r>
            <a:r>
              <a:rPr lang="zh-TW" altLang="en-US" smtClean="0"/>
              <a:t>指令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5270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route  [</a:t>
            </a:r>
            <a:r>
              <a:rPr lang="zh-TW" altLang="en-US" sz="2800" smtClean="0">
                <a:ea typeface="華康細圓體" pitchFamily="49" charset="-120"/>
              </a:rPr>
              <a:t>參數]  [命令]  [位址] </a:t>
            </a:r>
          </a:p>
        </p:txBody>
      </p:sp>
    </p:spTree>
    <p:extLst>
      <p:ext uri="{BB962C8B-B14F-4D97-AF65-F5344CB8AC3E}">
        <p14:creationId xmlns:p14="http://schemas.microsoft.com/office/powerpoint/2010/main" val="1987739552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5445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/>
              <a:t>route </a:t>
            </a:r>
            <a:r>
              <a:rPr lang="zh-TW" altLang="en-US" smtClean="0"/>
              <a:t>參數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00200"/>
            <a:ext cx="86868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630012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「</a:t>
            </a:r>
            <a:r>
              <a:rPr lang="en-US" altLang="zh-TW" smtClean="0"/>
              <a:t>route print」</a:t>
            </a:r>
            <a:r>
              <a:rPr lang="zh-TW" altLang="en-US" smtClean="0"/>
              <a:t>指令</a:t>
            </a: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387901"/>
              </p:ext>
            </p:extLst>
          </p:nvPr>
        </p:nvGraphicFramePr>
        <p:xfrm>
          <a:off x="730937" y="1623626"/>
          <a:ext cx="8137525" cy="472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Visio" r:id="rId3" imgW="7096065" imgH="4255345" progId="Visio.Drawing.6">
                  <p:embed/>
                </p:oleObj>
              </mc:Choice>
              <mc:Fallback>
                <p:oleObj name="Visio" r:id="rId3" imgW="7096065" imgH="425534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937" y="1623626"/>
                        <a:ext cx="8137525" cy="47291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881603"/>
      </p:ext>
    </p:extLst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Windows </a:t>
            </a:r>
            <a:r>
              <a:rPr lang="zh-TW" altLang="en-US" smtClean="0"/>
              <a:t>的 </a:t>
            </a:r>
            <a:r>
              <a:rPr lang="en-US" altLang="zh-TW" smtClean="0"/>
              <a:t>Metric</a:t>
            </a:r>
            <a:r>
              <a:rPr lang="zh-TW" altLang="en-US" smtClean="0"/>
              <a:t>定義值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828800"/>
            <a:ext cx="86868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463626"/>
      </p:ext>
    </p:extLst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TW" altLang="en-US" smtClean="0"/>
              <a:t>使用 </a:t>
            </a:r>
            <a:r>
              <a:rPr lang="en-US" altLang="zh-TW" smtClean="0">
                <a:ea typeface="華康細圓體" pitchFamily="49" charset="-120"/>
              </a:rPr>
              <a:t>add </a:t>
            </a:r>
            <a:r>
              <a:rPr lang="zh-TW" altLang="en-US" smtClean="0"/>
              <a:t>命令加入路徑 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695199"/>
              </p:ext>
            </p:extLst>
          </p:nvPr>
        </p:nvGraphicFramePr>
        <p:xfrm>
          <a:off x="804068" y="1035908"/>
          <a:ext cx="7993063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3" imgW="7001402" imgH="4440407" progId="Visio.Drawing.6">
                  <p:embed/>
                </p:oleObj>
              </mc:Choice>
              <mc:Fallback>
                <p:oleObj r:id="rId3" imgW="7001402" imgH="444040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068" y="1035908"/>
                        <a:ext cx="7993063" cy="5111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0691648"/>
      </p:ext>
    </p:extLst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route change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74726"/>
              </p:ext>
            </p:extLst>
          </p:nvPr>
        </p:nvGraphicFramePr>
        <p:xfrm>
          <a:off x="827988" y="1359243"/>
          <a:ext cx="785653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Visio" r:id="rId3" imgW="7606503" imgH="4720463" progId="Visio.Drawing.6">
                  <p:embed/>
                </p:oleObj>
              </mc:Choice>
              <mc:Fallback>
                <p:oleObj name="Visio" r:id="rId3" imgW="7606503" imgH="472046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88" y="1359243"/>
                        <a:ext cx="7856538" cy="51784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689489"/>
      </p:ext>
    </p:extLst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5445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TW" altLang="en-US" smtClean="0"/>
              <a:t>運用</a:t>
            </a:r>
            <a:r>
              <a:rPr lang="zh-TW" altLang="en-US" smtClean="0">
                <a:ea typeface="華康細圓體" pitchFamily="49" charset="-120"/>
              </a:rPr>
              <a:t>「-</a:t>
            </a:r>
            <a:r>
              <a:rPr lang="en-US" altLang="zh-TW" smtClean="0">
                <a:ea typeface="華康細圓體" pitchFamily="49" charset="-120"/>
              </a:rPr>
              <a:t>p」</a:t>
            </a:r>
            <a:r>
              <a:rPr lang="zh-TW" altLang="en-US" smtClean="0"/>
              <a:t>參數設定永久路徑</a:t>
            </a: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2655"/>
              </p:ext>
            </p:extLst>
          </p:nvPr>
        </p:nvGraphicFramePr>
        <p:xfrm>
          <a:off x="901829" y="976656"/>
          <a:ext cx="7570787" cy="523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3" imgW="7001402" imgH="4631610" progId="Visio.Drawing.6">
                  <p:embed/>
                </p:oleObj>
              </mc:Choice>
              <mc:Fallback>
                <p:oleObj r:id="rId3" imgW="7001402" imgH="463161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829" y="976656"/>
                        <a:ext cx="7570787" cy="523081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3990651"/>
      </p:ext>
    </p:extLst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pathping</a:t>
            </a:r>
            <a:r>
              <a:rPr lang="zh-TW" altLang="en-US" smtClean="0"/>
              <a:t>指令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5270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pathping  [</a:t>
            </a:r>
            <a:r>
              <a:rPr lang="zh-TW" altLang="en-US" sz="2800" smtClean="0">
                <a:ea typeface="華康細圓體" pitchFamily="49" charset="-120"/>
              </a:rPr>
              <a:t>參數]  位址</a:t>
            </a:r>
            <a:r>
              <a:rPr lang="zh-TW" altLang="en-US" sz="280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179007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pathping</a:t>
            </a:r>
            <a:r>
              <a:rPr lang="zh-TW" altLang="en-US" smtClean="0"/>
              <a:t>指令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TW" altLang="en-US" smtClean="0"/>
              <a:t>可說是</a:t>
            </a:r>
            <a:r>
              <a:rPr lang="en-US" altLang="zh-TW" smtClean="0"/>
              <a:t>tracert</a:t>
            </a:r>
            <a:r>
              <a:rPr lang="zh-TW" altLang="en-US" smtClean="0"/>
              <a:t>指令的加強版</a:t>
            </a:r>
          </a:p>
          <a:p>
            <a:pPr algn="just" eaLnBrk="1" hangingPunct="1"/>
            <a:r>
              <a:rPr lang="zh-TW" altLang="en-US" smtClean="0"/>
              <a:t>運用</a:t>
            </a:r>
            <a:r>
              <a:rPr lang="en-US" altLang="zh-TW" smtClean="0"/>
              <a:t>tracert</a:t>
            </a:r>
            <a:r>
              <a:rPr lang="zh-TW" altLang="en-US" smtClean="0"/>
              <a:t>與</a:t>
            </a:r>
            <a:r>
              <a:rPr lang="en-US" altLang="zh-TW" smtClean="0"/>
              <a:t>ping</a:t>
            </a:r>
            <a:r>
              <a:rPr lang="zh-TW" altLang="en-US" smtClean="0"/>
              <a:t>的功能進行更多統計</a:t>
            </a:r>
          </a:p>
          <a:p>
            <a:pPr lvl="1" algn="just" eaLnBrk="1" hangingPunct="1"/>
            <a:r>
              <a:rPr lang="zh-TW" altLang="en-US" smtClean="0"/>
              <a:t>預設測試次數由</a:t>
            </a:r>
            <a:r>
              <a:rPr lang="en-US" altLang="zh-TW" smtClean="0"/>
              <a:t>tracert</a:t>
            </a:r>
            <a:r>
              <a:rPr lang="zh-TW" altLang="en-US" smtClean="0"/>
              <a:t>的3次增為100次，</a:t>
            </a:r>
          </a:p>
          <a:p>
            <a:pPr lvl="1" algn="just" eaLnBrk="1" hangingPunct="1"/>
            <a:r>
              <a:rPr lang="zh-TW" altLang="en-US" smtClean="0"/>
              <a:t>處理過程會比</a:t>
            </a:r>
            <a:r>
              <a:rPr lang="en-US" altLang="zh-TW" smtClean="0"/>
              <a:t>tracert</a:t>
            </a:r>
            <a:r>
              <a:rPr lang="zh-TW" altLang="en-US" smtClean="0"/>
              <a:t>指令花費更多時間</a:t>
            </a:r>
          </a:p>
          <a:p>
            <a:pPr algn="just" eaLnBrk="1" hangingPunct="1"/>
            <a:r>
              <a:rPr lang="en-US" altLang="zh-TW" smtClean="0"/>
              <a:t>pathping</a:t>
            </a:r>
            <a:r>
              <a:rPr lang="zh-TW" altLang="en-US" smtClean="0"/>
              <a:t>指令的使用格式</a:t>
            </a:r>
          </a:p>
          <a:p>
            <a:pPr lvl="1" eaLnBrk="1" hangingPunct="1"/>
            <a:r>
              <a:rPr lang="en-US" altLang="zh-TW" smtClean="0"/>
              <a:t>pathping  [</a:t>
            </a:r>
            <a:r>
              <a:rPr lang="zh-TW" altLang="en-US" smtClean="0"/>
              <a:t>參數]  位址 </a:t>
            </a:r>
          </a:p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36575547"/>
      </p:ext>
    </p:extLst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pathping</a:t>
            </a:r>
          </a:p>
        </p:txBody>
      </p:sp>
      <p:graphicFrame>
        <p:nvGraphicFramePr>
          <p:cNvPr id="399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810948"/>
              </p:ext>
            </p:extLst>
          </p:nvPr>
        </p:nvGraphicFramePr>
        <p:xfrm>
          <a:off x="745352" y="1631092"/>
          <a:ext cx="7980363" cy="48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r:id="rId3" imgW="7974288" imgH="4678849" progId="Visio.Drawing.6">
                  <p:embed/>
                </p:oleObj>
              </mc:Choice>
              <mc:Fallback>
                <p:oleObj r:id="rId3" imgW="7974288" imgH="467884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52" y="1631092"/>
                        <a:ext cx="7980363" cy="48180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57210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534680" cy="895263"/>
          </a:xfrm>
        </p:spPr>
        <p:txBody>
          <a:bodyPr/>
          <a:lstStyle/>
          <a:p>
            <a:r>
              <a:rPr lang="zh-TW" altLang="en-US" dirty="0" smtClean="0"/>
              <a:t>網路硬體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5880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5445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pathping </a:t>
            </a:r>
            <a:r>
              <a:rPr lang="zh-TW" altLang="en-US" smtClean="0"/>
              <a:t>參數 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871538"/>
            <a:ext cx="8686800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638043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34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pathping  -n  </a:t>
            </a:r>
            <a:r>
              <a:rPr lang="zh-TW" altLang="en-US" smtClean="0"/>
              <a:t>位址 </a:t>
            </a:r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456081"/>
              </p:ext>
            </p:extLst>
          </p:nvPr>
        </p:nvGraphicFramePr>
        <p:xfrm>
          <a:off x="1339164" y="1034321"/>
          <a:ext cx="6557963" cy="532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Visio" r:id="rId3" imgW="5717575" imgH="4790586" progId="Visio.Drawing.6">
                  <p:embed/>
                </p:oleObj>
              </mc:Choice>
              <mc:Fallback>
                <p:oleObj name="Visio" r:id="rId3" imgW="5717575" imgH="479058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164" y="1034321"/>
                        <a:ext cx="6557963" cy="5329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56826"/>
      </p:ext>
    </p:extLst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90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pathping  -p  </a:t>
            </a:r>
            <a:r>
              <a:rPr lang="zh-TW" altLang="en-US" smtClean="0">
                <a:latin typeface="華康粗圓體" pitchFamily="49" charset="-120"/>
              </a:rPr>
              <a:t>時間  位址</a:t>
            </a:r>
            <a:r>
              <a:rPr lang="zh-TW" altLang="en-US" smtClean="0"/>
              <a:t>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8458200" cy="5638800"/>
          </a:xfrm>
        </p:spPr>
        <p:txBody>
          <a:bodyPr/>
          <a:lstStyle/>
          <a:p>
            <a:pPr eaLnBrk="1" hangingPunct="1"/>
            <a:r>
              <a:rPr lang="zh-TW" altLang="en-US" smtClean="0"/>
              <a:t>50毫秒發出一個</a:t>
            </a:r>
            <a:r>
              <a:rPr lang="en-US" altLang="zh-TW" smtClean="0"/>
              <a:t>ping</a:t>
            </a:r>
            <a:r>
              <a:rPr lang="zh-TW" altLang="en-US" smtClean="0"/>
              <a:t>封包 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1035050" y="1412875"/>
          <a:ext cx="756920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3" imgW="7954043" imgH="4625987" progId="Visio.Drawing.6">
                  <p:embed/>
                </p:oleObj>
              </mc:Choice>
              <mc:Fallback>
                <p:oleObj r:id="rId3" imgW="7954043" imgH="462598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1412875"/>
                        <a:ext cx="7569200" cy="453707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418349"/>
      </p:ext>
    </p:extLst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34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pathping  -q  </a:t>
            </a:r>
            <a:r>
              <a:rPr lang="zh-TW" altLang="en-US" smtClean="0">
                <a:latin typeface="華康粗圓體" pitchFamily="49" charset="-120"/>
              </a:rPr>
              <a:t>次數  位址</a:t>
            </a:r>
            <a:r>
              <a:rPr lang="zh-TW" altLang="en-US" smtClean="0"/>
              <a:t>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762000"/>
            <a:ext cx="8534400" cy="5715000"/>
          </a:xfrm>
        </p:spPr>
        <p:txBody>
          <a:bodyPr/>
          <a:lstStyle/>
          <a:p>
            <a:pPr eaLnBrk="1" hangingPunct="1"/>
            <a:r>
              <a:rPr lang="zh-TW" altLang="en-US" smtClean="0"/>
              <a:t>改變發送測試封包的數量 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1042988" y="1412875"/>
          <a:ext cx="7632700" cy="455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3" imgW="7990034" imgH="4696844" progId="Visio.Drawing.6">
                  <p:embed/>
                </p:oleObj>
              </mc:Choice>
              <mc:Fallback>
                <p:oleObj r:id="rId3" imgW="7990034" imgH="46968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632700" cy="4554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342697"/>
      </p:ext>
    </p:extLst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netstat</a:t>
            </a:r>
            <a:r>
              <a:rPr lang="zh-TW" altLang="en-US" smtClean="0"/>
              <a:t>指令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3968750"/>
            <a:ext cx="6851650" cy="603250"/>
          </a:xfrm>
          <a:solidFill>
            <a:schemeClr val="folHlink"/>
          </a:solidFill>
        </p:spPr>
        <p:txBody>
          <a:bodyPr/>
          <a:lstStyle/>
          <a:p>
            <a:pPr algn="l" eaLnBrk="1" hangingPunct="1"/>
            <a:r>
              <a:rPr lang="en-US" altLang="zh-TW" sz="2800" smtClean="0">
                <a:ea typeface="華康細圓體" pitchFamily="49" charset="-120"/>
              </a:rPr>
              <a:t>netstat  [</a:t>
            </a:r>
            <a:r>
              <a:rPr lang="zh-TW" altLang="en-US" sz="2800" smtClean="0">
                <a:ea typeface="華康細圓體" pitchFamily="49" charset="-120"/>
              </a:rPr>
              <a:t>參數]</a:t>
            </a:r>
            <a:r>
              <a:rPr lang="zh-TW" altLang="en-US" smtClean="0"/>
              <a:t>                               </a:t>
            </a:r>
          </a:p>
        </p:txBody>
      </p:sp>
      <p:sp>
        <p:nvSpPr>
          <p:cNvPr id="2" name="矩形 1"/>
          <p:cNvSpPr/>
          <p:nvPr/>
        </p:nvSpPr>
        <p:spPr>
          <a:xfrm>
            <a:off x="1911350" y="5155512"/>
            <a:ext cx="1306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err="1" smtClean="0">
                <a:ea typeface="華康細圓體" pitchFamily="49" charset="-120"/>
              </a:rPr>
              <a:t>netstat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142233"/>
      </p:ext>
    </p:extLst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netstat</a:t>
            </a:r>
            <a:r>
              <a:rPr lang="zh-TW" altLang="en-US" smtClean="0"/>
              <a:t>指令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TW" altLang="en-US" smtClean="0"/>
              <a:t>用來顯示各種通訊協定的統計和</a:t>
            </a:r>
            <a:r>
              <a:rPr lang="en-US" altLang="zh-TW" smtClean="0"/>
              <a:t>TCP/IP</a:t>
            </a:r>
            <a:r>
              <a:rPr lang="zh-TW" altLang="en-US" smtClean="0"/>
              <a:t>網路的連結狀態</a:t>
            </a:r>
          </a:p>
          <a:p>
            <a:pPr algn="just" eaLnBrk="1" hangingPunct="1"/>
            <a:r>
              <a:rPr lang="zh-TW" altLang="en-US" smtClean="0"/>
              <a:t>可以一目瞭然地知道自己的電腦跟什麼人連線，自己與他人開啟的連接埠有哪些</a:t>
            </a:r>
          </a:p>
          <a:p>
            <a:pPr algn="just" eaLnBrk="1" hangingPunct="1"/>
            <a:r>
              <a:rPr lang="en-US" altLang="zh-TW" smtClean="0"/>
              <a:t>netstat</a:t>
            </a:r>
            <a:r>
              <a:rPr lang="zh-TW" altLang="en-US" smtClean="0"/>
              <a:t>指令格式</a:t>
            </a:r>
          </a:p>
          <a:p>
            <a:pPr lvl="1" eaLnBrk="1" hangingPunct="1"/>
            <a:r>
              <a:rPr lang="en-US" altLang="zh-TW" smtClean="0"/>
              <a:t>netstat  [</a:t>
            </a:r>
            <a:r>
              <a:rPr lang="zh-TW" altLang="en-US" smtClean="0"/>
              <a:t>參數] </a:t>
            </a:r>
          </a:p>
          <a:p>
            <a:pPr eaLnBrk="1" hangingPunct="1"/>
            <a:r>
              <a:rPr lang="zh-TW" altLang="en-US" smtClean="0"/>
              <a:t>不設任何參數</a:t>
            </a:r>
          </a:p>
          <a:p>
            <a:pPr lvl="1" eaLnBrk="1" hangingPunct="1"/>
            <a:r>
              <a:rPr lang="zh-TW" altLang="en-US" smtClean="0"/>
              <a:t>對已啟用的連接埠 (</a:t>
            </a:r>
            <a:r>
              <a:rPr lang="en-US" altLang="zh-TW" smtClean="0"/>
              <a:t>Port) </a:t>
            </a:r>
            <a:r>
              <a:rPr lang="zh-TW" altLang="en-US" smtClean="0"/>
              <a:t>及其連線狀態進行顯示 </a:t>
            </a:r>
          </a:p>
        </p:txBody>
      </p:sp>
    </p:spTree>
    <p:extLst>
      <p:ext uri="{BB962C8B-B14F-4D97-AF65-F5344CB8AC3E}">
        <p14:creationId xmlns:p14="http://schemas.microsoft.com/office/powerpoint/2010/main" val="2188213168"/>
      </p:ext>
    </p:extLst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netstat</a:t>
            </a:r>
            <a:r>
              <a:rPr lang="zh-TW" altLang="en-US" smtClean="0"/>
              <a:t>狀態表列 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484313"/>
            <a:ext cx="8610600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29700"/>
      </p:ext>
    </p:extLst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netstat</a:t>
            </a:r>
            <a:r>
              <a:rPr lang="zh-TW" altLang="en-US" smtClean="0"/>
              <a:t>指令參數表 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28800"/>
            <a:ext cx="8686800" cy="290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956515"/>
      </p:ext>
    </p:extLst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34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netstat  -n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685800"/>
            <a:ext cx="8534400" cy="5791200"/>
          </a:xfrm>
        </p:spPr>
        <p:txBody>
          <a:bodyPr/>
          <a:lstStyle/>
          <a:p>
            <a:pPr lvl="1" eaLnBrk="1" hangingPunct="1"/>
            <a:r>
              <a:rPr lang="zh-TW" altLang="en-US" smtClean="0"/>
              <a:t>不把</a:t>
            </a:r>
            <a:r>
              <a:rPr lang="en-US" altLang="zh-TW" smtClean="0"/>
              <a:t>IP</a:t>
            </a:r>
            <a:r>
              <a:rPr lang="zh-TW" altLang="en-US" smtClean="0"/>
              <a:t>位址轉換成網域名稱，直接顯示</a:t>
            </a:r>
            <a:r>
              <a:rPr lang="en-US" altLang="zh-TW" smtClean="0"/>
              <a:t>IP</a:t>
            </a:r>
            <a:r>
              <a:rPr lang="zh-TW" altLang="en-US" smtClean="0"/>
              <a:t>位址以加快顯示速度 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1979613" y="1628775"/>
          <a:ext cx="5545137" cy="451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3" imgW="6274831" imgH="5080375" progId="Visio.Drawing.6">
                  <p:embed/>
                </p:oleObj>
              </mc:Choice>
              <mc:Fallback>
                <p:oleObj r:id="rId3" imgW="6274831" imgH="508037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628775"/>
                        <a:ext cx="5545137" cy="45132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28525"/>
      </p:ext>
    </p:extLst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netstat  -e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8458200" cy="5867400"/>
          </a:xfrm>
        </p:spPr>
        <p:txBody>
          <a:bodyPr/>
          <a:lstStyle/>
          <a:p>
            <a:pPr eaLnBrk="1" hangingPunct="1"/>
            <a:r>
              <a:rPr lang="zh-TW" altLang="en-US" smtClean="0"/>
              <a:t>對介面接收與傳送封包進行概略統計 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827088" y="1557338"/>
          <a:ext cx="7715250" cy="382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3" imgW="5051132" imgH="2343923" progId="Visio.Drawing.6">
                  <p:embed/>
                </p:oleObj>
              </mc:Choice>
              <mc:Fallback>
                <p:oleObj r:id="rId3" imgW="5051132" imgH="234392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7338"/>
                        <a:ext cx="7715250" cy="38274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956154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6958399" cy="8952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網路軟體</a:t>
            </a:r>
            <a:r>
              <a:rPr lang="en-US" altLang="zh-TW" dirty="0" smtClean="0"/>
              <a:t>---</a:t>
            </a:r>
            <a:r>
              <a:rPr lang="zh-TW" altLang="en-US" dirty="0" smtClean="0"/>
              <a:t>通訊協定</a:t>
            </a:r>
            <a:endParaRPr lang="zh-TW" alt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381000" y="2837980"/>
            <a:ext cx="3124200" cy="466725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  <a:ea typeface="新細明體" panose="02020500000000000000" pitchFamily="18" charset="-120"/>
              </a:rPr>
              <a:t>Session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81000" y="3900274"/>
            <a:ext cx="3124200" cy="4667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 dirty="0">
                <a:latin typeface="Arial" panose="020B0604020202020204" pitchFamily="34" charset="0"/>
                <a:ea typeface="新細明體" panose="02020500000000000000" pitchFamily="18" charset="-120"/>
              </a:rPr>
              <a:t>Network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381000" y="3352800"/>
            <a:ext cx="3124200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 dirty="0">
                <a:latin typeface="Arial" panose="020B0604020202020204" pitchFamily="34" charset="0"/>
                <a:ea typeface="新細明體" panose="02020500000000000000" pitchFamily="18" charset="-120"/>
              </a:rPr>
              <a:t>Transport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381000" y="4415094"/>
            <a:ext cx="3124200" cy="369332"/>
          </a:xfrm>
          <a:prstGeom prst="rect">
            <a:avLst/>
          </a:prstGeom>
          <a:solidFill>
            <a:srgbClr val="00206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Datalink</a:t>
            </a:r>
            <a:r>
              <a:rPr lang="zh-TW" altLang="en-US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資料鏈</a:t>
            </a:r>
            <a:r>
              <a:rPr lang="zh-TW" alt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結</a:t>
            </a:r>
            <a:r>
              <a:rPr lang="zh-TW" altLang="en-US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層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81000" y="2438400"/>
            <a:ext cx="3124200" cy="369332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 dirty="0" smtClean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Presentation</a:t>
            </a:r>
            <a:r>
              <a:rPr lang="zh-TW" altLang="en-US" b="1" dirty="0" smtClean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表達層</a:t>
            </a:r>
            <a:endParaRPr lang="en-US" altLang="zh-TW" b="1" dirty="0">
              <a:solidFill>
                <a:srgbClr val="FFFF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81000" y="4888468"/>
            <a:ext cx="3124200" cy="369332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 dirty="0" smtClean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Physical</a:t>
            </a:r>
            <a:r>
              <a:rPr lang="zh-TW" altLang="en-US" b="1" dirty="0" smtClean="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實體層</a:t>
            </a:r>
            <a:endParaRPr lang="en-US" altLang="zh-TW" b="1" dirty="0">
              <a:solidFill>
                <a:srgbClr val="FFFF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381000" y="1981200"/>
            <a:ext cx="312420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Application</a:t>
            </a:r>
            <a:r>
              <a:rPr lang="zh-TW" altLang="en-US" b="1" dirty="0" smtClean="0">
                <a:latin typeface="Arial" panose="020B0604020202020204" pitchFamily="34" charset="0"/>
                <a:ea typeface="新細明體" panose="02020500000000000000" pitchFamily="18" charset="-120"/>
              </a:rPr>
              <a:t>應用層</a:t>
            </a:r>
            <a:endParaRPr lang="en-US" altLang="zh-TW" b="1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3810000" y="48006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zh-TW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657600" y="4800600"/>
            <a:ext cx="434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Physical Transmission</a:t>
            </a: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3657600" y="4343400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Reliable data xfer between adjacent nodes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3657600" y="3886200"/>
            <a:ext cx="434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Routing, flow/congestion control</a:t>
            </a: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3657600" y="34290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Data exchange, connection/~connection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3657600" y="2971800"/>
            <a:ext cx="434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Session setup/teardown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3657600" y="2514600"/>
            <a:ext cx="518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Isolates data representation differences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3657600" y="2057400"/>
            <a:ext cx="495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End-user layer, provides semantics</a:t>
            </a:r>
          </a:p>
        </p:txBody>
      </p:sp>
    </p:spTree>
    <p:extLst>
      <p:ext uri="{BB962C8B-B14F-4D97-AF65-F5344CB8AC3E}">
        <p14:creationId xmlns:p14="http://schemas.microsoft.com/office/powerpoint/2010/main" val="31549563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netstat  -s  -p  </a:t>
            </a:r>
            <a:r>
              <a:rPr lang="zh-TW" altLang="en-US" smtClean="0"/>
              <a:t>協定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參數「-</a:t>
            </a:r>
            <a:r>
              <a:rPr lang="en-US" altLang="zh-TW" smtClean="0"/>
              <a:t>s」</a:t>
            </a:r>
            <a:r>
              <a:rPr lang="zh-TW" altLang="en-US" smtClean="0"/>
              <a:t>用來對每一個協定的各項統計資料進行表示</a:t>
            </a:r>
          </a:p>
          <a:p>
            <a:pPr eaLnBrk="1" hangingPunct="1"/>
            <a:r>
              <a:rPr lang="zh-TW" altLang="en-US" smtClean="0"/>
              <a:t>若只想觀察其中一種協定的統計資料，可以參數「-</a:t>
            </a:r>
            <a:r>
              <a:rPr lang="en-US" altLang="zh-TW" smtClean="0"/>
              <a:t>p」</a:t>
            </a:r>
            <a:r>
              <a:rPr lang="zh-TW" altLang="en-US" smtClean="0"/>
              <a:t>來選定協定</a:t>
            </a:r>
          </a:p>
          <a:p>
            <a:pPr lvl="1" eaLnBrk="1" hangingPunct="1"/>
            <a:r>
              <a:rPr lang="zh-TW" altLang="en-US" smtClean="0"/>
              <a:t>協定值內可以填入的協定有：</a:t>
            </a:r>
            <a:r>
              <a:rPr lang="en-US" altLang="zh-TW" smtClean="0"/>
              <a:t>IP、IPv6、ICMP、ICMPv6、TCP、TCPv6、UDP、UDPv6</a:t>
            </a:r>
            <a:r>
              <a:rPr lang="zh-TW" altLang="en-US" smtClean="0"/>
              <a:t>等等 </a:t>
            </a:r>
          </a:p>
        </p:txBody>
      </p:sp>
    </p:spTree>
    <p:extLst>
      <p:ext uri="{BB962C8B-B14F-4D97-AF65-F5344CB8AC3E}">
        <p14:creationId xmlns:p14="http://schemas.microsoft.com/office/powerpoint/2010/main" val="2918561188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382000" cy="490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華康細圓體" pitchFamily="49" charset="-120"/>
              </a:rPr>
              <a:t>netstat  -s  -p  icmp</a:t>
            </a:r>
            <a:r>
              <a:rPr lang="zh-TW" altLang="en-US" smtClean="0"/>
              <a:t> </a:t>
            </a: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1873250" y="838200"/>
          <a:ext cx="6280150" cy="532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r:id="rId3" imgW="4619238" imgH="3623858" progId="Visio.Drawing.6">
                  <p:embed/>
                </p:oleObj>
              </mc:Choice>
              <mc:Fallback>
                <p:oleObj r:id="rId3" imgW="4619238" imgH="362385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0" y="838200"/>
                        <a:ext cx="6280150" cy="53276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418534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網路攻擊模式分析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33573034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網路安全技術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987311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實務演練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352766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41338" y="1463675"/>
            <a:ext cx="8496300" cy="1835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9" name="矩形 8"/>
          <p:cNvSpPr/>
          <p:nvPr/>
        </p:nvSpPr>
        <p:spPr>
          <a:xfrm>
            <a:off x="4243388" y="4725988"/>
            <a:ext cx="4519612" cy="11318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pic>
        <p:nvPicPr>
          <p:cNvPr id="35844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 b="28291"/>
          <a:stretch>
            <a:fillRect/>
          </a:stretch>
        </p:blipFill>
        <p:spPr bwMode="auto">
          <a:xfrm>
            <a:off x="4221163" y="3455988"/>
            <a:ext cx="45624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6" descr="「windows 7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4818063"/>
            <a:ext cx="189388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848100" y="1922463"/>
            <a:ext cx="1074738" cy="481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0513" y="2163763"/>
            <a:ext cx="1968500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358900"/>
            <a:ext cx="2719388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4776788"/>
            <a:ext cx="15430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1489075"/>
            <a:ext cx="146367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1495425"/>
            <a:ext cx="178435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41300" y="3455988"/>
            <a:ext cx="36068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200" dirty="0"/>
              <a:t>課程目標</a:t>
            </a:r>
            <a:r>
              <a:rPr lang="en-US" altLang="zh-TW" sz="1200" dirty="0"/>
              <a:t>:</a:t>
            </a:r>
            <a:r>
              <a:rPr lang="zh-TW" altLang="en-US" sz="1200" dirty="0"/>
              <a:t>上完這課程模組後</a:t>
            </a:r>
            <a:r>
              <a:rPr lang="en-US" altLang="zh-TW" sz="1200" dirty="0"/>
              <a:t>,</a:t>
            </a:r>
            <a:r>
              <a:rPr lang="zh-TW" altLang="en-US" sz="1200" dirty="0"/>
              <a:t>學生要會</a:t>
            </a:r>
          </a:p>
          <a:p>
            <a:pPr>
              <a:defRPr/>
            </a:pPr>
            <a:endParaRPr lang="zh-TW" altLang="en-US" sz="1200" dirty="0"/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了解網路防火牆的原理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熟悉網路防火牆的建置</a:t>
            </a:r>
            <a:r>
              <a:rPr lang="en-US" altLang="zh-TW" sz="1200" dirty="0"/>
              <a:t>[</a:t>
            </a:r>
            <a:r>
              <a:rPr lang="zh-TW" altLang="en-US" sz="1200" dirty="0"/>
              <a:t>選擇性</a:t>
            </a:r>
            <a:r>
              <a:rPr lang="en-US" altLang="zh-TW" sz="1200" dirty="0"/>
              <a:t>|</a:t>
            </a:r>
            <a:r>
              <a:rPr lang="zh-TW" altLang="en-US" sz="1200" dirty="0"/>
              <a:t>影片教學</a:t>
            </a:r>
            <a:r>
              <a:rPr lang="en-US" altLang="zh-TW" sz="1200" dirty="0"/>
              <a:t>]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熟悉網路防火牆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規則的撰寫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熟悉網路防火牆偵測的載入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網路攻防演練</a:t>
            </a:r>
            <a:r>
              <a:rPr lang="zh-TW" altLang="en-US" sz="1200" dirty="0"/>
              <a:t>設計</a:t>
            </a:r>
            <a:r>
              <a:rPr lang="en-US" altLang="zh-TW" sz="1200" dirty="0"/>
              <a:t>[</a:t>
            </a:r>
            <a:r>
              <a:rPr lang="zh-TW" altLang="en-US" sz="1200" dirty="0"/>
              <a:t>選擇性</a:t>
            </a:r>
            <a:r>
              <a:rPr lang="en-US" altLang="zh-TW" sz="1200" dirty="0"/>
              <a:t>|</a:t>
            </a:r>
            <a:r>
              <a:rPr lang="zh-TW" altLang="en-US" sz="1200" dirty="0"/>
              <a:t>影片教學</a:t>
            </a:r>
            <a:r>
              <a:rPr lang="en-US" altLang="zh-TW" sz="1200" dirty="0"/>
              <a:t>]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完成網路攻防演練案例</a:t>
            </a:r>
            <a:r>
              <a:rPr lang="en-US" altLang="zh-TW" sz="1200" dirty="0"/>
              <a:t>[</a:t>
            </a:r>
            <a:r>
              <a:rPr lang="zh-TW" altLang="en-US" sz="1200" dirty="0"/>
              <a:t>阻擋攻擊</a:t>
            </a:r>
            <a:r>
              <a:rPr lang="en-US" altLang="zh-TW" sz="1200" dirty="0"/>
              <a:t>]</a:t>
            </a:r>
            <a:endParaRPr lang="en-US" altLang="zh-TW" sz="1200" dirty="0"/>
          </a:p>
        </p:txBody>
      </p:sp>
      <p:sp>
        <p:nvSpPr>
          <p:cNvPr id="35853" name="矩形 10"/>
          <p:cNvSpPr>
            <a:spLocks noChangeArrowheads="1"/>
          </p:cNvSpPr>
          <p:nvPr/>
        </p:nvSpPr>
        <p:spPr bwMode="auto">
          <a:xfrm>
            <a:off x="311150" y="5483225"/>
            <a:ext cx="4960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r>
              <a:rPr lang="zh-TW" altLang="en-US"/>
              <a:t>延伸學習</a:t>
            </a:r>
            <a:r>
              <a:rPr lang="en-US" altLang="zh-TW"/>
              <a:t>:</a:t>
            </a:r>
            <a:r>
              <a:rPr lang="zh-TW" altLang="en-US"/>
              <a:t>上網收集資料並完成使用</a:t>
            </a:r>
            <a:endParaRPr lang="en-US" altLang="zh-TW"/>
          </a:p>
          <a:p>
            <a:r>
              <a:rPr lang="en-US" altLang="zh-TW"/>
              <a:t>UFW/Gufw</a:t>
            </a:r>
            <a:r>
              <a:rPr lang="zh-TW" altLang="en-US"/>
              <a:t>進行網路攻防設計與實測</a:t>
            </a:r>
          </a:p>
        </p:txBody>
      </p:sp>
      <p:sp>
        <p:nvSpPr>
          <p:cNvPr id="15" name="矩形 14"/>
          <p:cNvSpPr/>
          <p:nvPr/>
        </p:nvSpPr>
        <p:spPr>
          <a:xfrm>
            <a:off x="306388" y="268288"/>
            <a:ext cx="5092700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 indent="-304800">
              <a:spcAft>
                <a:spcPts val="0"/>
              </a:spcAft>
              <a:defRPr/>
            </a:pPr>
            <a:r>
              <a:rPr lang="zh-TW" altLang="zh-TW" sz="2800" kern="150" dirty="0">
                <a:latin typeface="Times New Roman" panose="02020603050405020304" pitchFamily="18" charset="0"/>
              </a:rPr>
              <a:t>網路安全之防火牆實務</a:t>
            </a:r>
            <a:r>
              <a:rPr lang="en-US" altLang="zh-TW" sz="2800" kern="150" dirty="0">
                <a:latin typeface="Times New Roman" panose="02020603050405020304" pitchFamily="18" charset="0"/>
              </a:rPr>
              <a:t>[</a:t>
            </a:r>
            <a:r>
              <a:rPr lang="zh-TW" altLang="en-US" sz="2800" kern="150" dirty="0">
                <a:latin typeface="Times New Roman" panose="02020603050405020304" pitchFamily="18" charset="0"/>
              </a:rPr>
              <a:t>選擇性</a:t>
            </a:r>
            <a:r>
              <a:rPr lang="en-US" altLang="zh-TW" sz="2800" kern="150" dirty="0">
                <a:latin typeface="Times New Roman" panose="02020603050405020304" pitchFamily="18" charset="0"/>
              </a:rPr>
              <a:t>]</a:t>
            </a:r>
            <a:endParaRPr lang="zh-TW" altLang="zh-TW" sz="2800" kern="15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72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41338" y="1463675"/>
            <a:ext cx="8496300" cy="1835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9" name="矩形 8"/>
          <p:cNvSpPr/>
          <p:nvPr/>
        </p:nvSpPr>
        <p:spPr>
          <a:xfrm>
            <a:off x="4421188" y="4648200"/>
            <a:ext cx="4521200" cy="11334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pic>
        <p:nvPicPr>
          <p:cNvPr id="36868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 b="28291"/>
          <a:stretch>
            <a:fillRect/>
          </a:stretch>
        </p:blipFill>
        <p:spPr bwMode="auto">
          <a:xfrm>
            <a:off x="4359275" y="3406775"/>
            <a:ext cx="45624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 descr="「windows 7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4768850"/>
            <a:ext cx="18923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930650" y="2276475"/>
            <a:ext cx="1076325" cy="4810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0513" y="2163763"/>
            <a:ext cx="1968500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355725"/>
            <a:ext cx="32353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727575"/>
            <a:ext cx="15430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1495425"/>
            <a:ext cx="178435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1689100"/>
            <a:ext cx="147796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60363" y="3522663"/>
            <a:ext cx="3973512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200" dirty="0"/>
              <a:t>課程目標</a:t>
            </a:r>
            <a:r>
              <a:rPr lang="en-US" altLang="zh-TW" sz="1200" dirty="0"/>
              <a:t>:</a:t>
            </a:r>
            <a:r>
              <a:rPr lang="zh-TW" altLang="en-US" sz="1200" dirty="0"/>
              <a:t>上完這課程模組後</a:t>
            </a:r>
            <a:r>
              <a:rPr lang="en-US" altLang="zh-TW" sz="1200" dirty="0"/>
              <a:t>,</a:t>
            </a:r>
            <a:r>
              <a:rPr lang="zh-TW" altLang="en-US" sz="1200" dirty="0"/>
              <a:t>學生要</a:t>
            </a:r>
          </a:p>
          <a:p>
            <a:pPr>
              <a:defRPr/>
            </a:pPr>
            <a:endParaRPr lang="zh-TW" altLang="en-US" sz="1200" dirty="0"/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了解入侵偵測系統的原理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了解入侵偵測系統的類型</a:t>
            </a:r>
            <a:r>
              <a:rPr lang="en-US" altLang="zh-TW" sz="1200" dirty="0"/>
              <a:t>:</a:t>
            </a:r>
            <a:r>
              <a:rPr lang="zh-TW" altLang="en-US" sz="1200" dirty="0"/>
              <a:t>主機型</a:t>
            </a:r>
            <a:r>
              <a:rPr lang="en-US" altLang="zh-TW" sz="1200" dirty="0"/>
              <a:t>|</a:t>
            </a:r>
            <a:r>
              <a:rPr lang="zh-TW" altLang="en-US" sz="1200" dirty="0"/>
              <a:t>網路型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</a:t>
            </a:r>
            <a:r>
              <a:rPr lang="en-US" altLang="zh-TW" sz="1200" dirty="0"/>
              <a:t>snort</a:t>
            </a:r>
            <a:r>
              <a:rPr lang="zh-TW" altLang="en-US" sz="1200" dirty="0"/>
              <a:t>入侵偵測系統的建置</a:t>
            </a:r>
            <a:r>
              <a:rPr lang="en-US" altLang="zh-TW" sz="1200" dirty="0"/>
              <a:t>[</a:t>
            </a:r>
            <a:r>
              <a:rPr lang="zh-TW" altLang="en-US" sz="1200" dirty="0"/>
              <a:t>選擇性</a:t>
            </a:r>
            <a:r>
              <a:rPr lang="en-US" altLang="zh-TW" sz="1200" dirty="0"/>
              <a:t>|</a:t>
            </a:r>
            <a:r>
              <a:rPr lang="zh-TW" altLang="en-US" sz="1200" dirty="0"/>
              <a:t>影片教學</a:t>
            </a:r>
            <a:r>
              <a:rPr lang="en-US" altLang="zh-TW" sz="1200" dirty="0"/>
              <a:t>]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</a:t>
            </a:r>
            <a:r>
              <a:rPr lang="en-US" altLang="zh-TW" sz="1200" dirty="0"/>
              <a:t>snort</a:t>
            </a:r>
            <a:r>
              <a:rPr lang="zh-TW" altLang="en-US" sz="1200" dirty="0"/>
              <a:t>入侵偵測規則的撰寫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</a:t>
            </a:r>
            <a:r>
              <a:rPr lang="en-US" altLang="zh-TW" sz="1200" dirty="0"/>
              <a:t>snort</a:t>
            </a:r>
            <a:r>
              <a:rPr lang="zh-TW" altLang="en-US" sz="1200" dirty="0"/>
              <a:t>入侵偵測的載入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網路偵測演練設計</a:t>
            </a:r>
            <a:r>
              <a:rPr lang="en-US" altLang="zh-TW" sz="1200" dirty="0"/>
              <a:t>[</a:t>
            </a:r>
            <a:r>
              <a:rPr lang="zh-TW" altLang="en-US" sz="1200" dirty="0"/>
              <a:t>選擇性</a:t>
            </a:r>
            <a:r>
              <a:rPr lang="en-US" altLang="zh-TW" sz="1200" dirty="0"/>
              <a:t>|</a:t>
            </a:r>
            <a:r>
              <a:rPr lang="zh-TW" altLang="en-US" sz="1200" dirty="0"/>
              <a:t>影片教學</a:t>
            </a:r>
            <a:r>
              <a:rPr lang="en-US" altLang="zh-TW" sz="1200" dirty="0"/>
              <a:t>]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完成網路偵測演練</a:t>
            </a:r>
            <a:r>
              <a:rPr lang="zh-TW" altLang="en-US" sz="1200" dirty="0"/>
              <a:t>案例</a:t>
            </a:r>
            <a:endParaRPr lang="zh-TW" altLang="en-US" sz="1200" dirty="0"/>
          </a:p>
        </p:txBody>
      </p:sp>
      <p:sp>
        <p:nvSpPr>
          <p:cNvPr id="36877" name="矩形 12"/>
          <p:cNvSpPr>
            <a:spLocks noChangeArrowheads="1"/>
          </p:cNvSpPr>
          <p:nvPr/>
        </p:nvSpPr>
        <p:spPr bwMode="auto">
          <a:xfrm>
            <a:off x="1296988" y="5668963"/>
            <a:ext cx="7153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r>
              <a:rPr lang="zh-TW" altLang="en-US"/>
              <a:t>延伸學習</a:t>
            </a:r>
            <a:r>
              <a:rPr lang="en-US" altLang="zh-TW"/>
              <a:t>:</a:t>
            </a:r>
            <a:r>
              <a:rPr lang="zh-TW" altLang="en-US"/>
              <a:t>上網收集資料並完成使用</a:t>
            </a:r>
            <a:endParaRPr lang="en-US" altLang="zh-TW"/>
          </a:p>
          <a:p>
            <a:r>
              <a:rPr lang="en-US" altLang="zh-TW"/>
              <a:t>Suricata IDS</a:t>
            </a:r>
            <a:r>
              <a:rPr lang="zh-TW" altLang="en-US"/>
              <a:t>進行網路偵測設計與實測</a:t>
            </a:r>
          </a:p>
        </p:txBody>
      </p:sp>
      <p:sp>
        <p:nvSpPr>
          <p:cNvPr id="15" name="矩形 14"/>
          <p:cNvSpPr/>
          <p:nvPr/>
        </p:nvSpPr>
        <p:spPr>
          <a:xfrm>
            <a:off x="254000" y="117475"/>
            <a:ext cx="5519738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zh-TW" sz="3200" kern="150" dirty="0">
                <a:latin typeface="Times New Roman" panose="02020603050405020304" pitchFamily="18" charset="0"/>
              </a:rPr>
              <a:t>網路安全之入侵偵測系統實</a:t>
            </a:r>
            <a:r>
              <a:rPr lang="zh-TW" altLang="en-US" sz="3200" kern="150" dirty="0">
                <a:latin typeface="Times New Roman" panose="02020603050405020304" pitchFamily="18" charset="0"/>
              </a:rPr>
              <a:t>務</a:t>
            </a:r>
          </a:p>
        </p:txBody>
      </p:sp>
      <p:pic>
        <p:nvPicPr>
          <p:cNvPr id="36879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5302250"/>
            <a:ext cx="101282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0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438" y="195263"/>
            <a:ext cx="8443912" cy="746125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zh-TW" altLang="en-US" dirty="0" smtClean="0"/>
              <a:t>錄影教學</a:t>
            </a:r>
            <a:r>
              <a:rPr lang="en-US" altLang="zh-TW" dirty="0" smtClean="0"/>
              <a:t>:</a:t>
            </a:r>
            <a:r>
              <a:rPr lang="zh-TW" altLang="en-US" dirty="0">
                <a:solidFill>
                  <a:srgbClr val="FF0000"/>
                </a:solidFill>
              </a:rPr>
              <a:t>網站</a:t>
            </a:r>
            <a:r>
              <a:rPr lang="zh-TW" altLang="en-US" dirty="0" smtClean="0"/>
              <a:t>漏洞掃描器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16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實際時間要很久</a:t>
            </a:r>
          </a:p>
        </p:txBody>
      </p:sp>
      <p:graphicFrame>
        <p:nvGraphicFramePr>
          <p:cNvPr id="4" name="內容版面配置區 5"/>
          <p:cNvGraphicFramePr>
            <a:graphicFrameLocks/>
          </p:cNvGraphicFramePr>
          <p:nvPr/>
        </p:nvGraphicFramePr>
        <p:xfrm>
          <a:off x="71438" y="1619250"/>
          <a:ext cx="5184775" cy="415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759"/>
                <a:gridCol w="2675016"/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i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Commercial Tools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b="1" i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/ Open Source Tools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Acunetix</a:t>
                      </a:r>
                      <a:r>
                        <a:rPr lang="en-US" altLang="zh-TW" sz="1100" b="1" i="0" kern="12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WVS(</a:t>
                      </a:r>
                      <a:r>
                        <a:rPr lang="en-US" altLang="zh-TW" sz="1100" b="1" i="0" kern="1200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Acunetix</a:t>
                      </a:r>
                      <a:r>
                        <a:rPr lang="en-US" altLang="zh-TW" sz="1100" b="1" i="0" kern="12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Arachni</a:t>
                      </a:r>
                      <a:r>
                        <a:rPr lang="en-US" altLang="zh-TW" sz="11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Tasos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Laskos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AppScan</a:t>
                      </a:r>
                      <a:r>
                        <a:rPr lang="en-US" altLang="zh-TW" sz="11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(IBM)</a:t>
                      </a:r>
                      <a:r>
                        <a:rPr lang="zh-TW" altLang="en-US" sz="11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很貴</a:t>
                      </a:r>
                      <a:endParaRPr lang="en-US" altLang="zh-TW" sz="1100" b="1" i="0" kern="120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2"/>
                        </a:rPr>
                        <a:t>Grabber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Romain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Gaucher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Burp Suite Professional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PortSwigger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3"/>
                        </a:rPr>
                        <a:t>Grendel-Scan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David Byrne and Eric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Duprey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u="sng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Hailstorm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Cenzic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b="1" i="0" u="sng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Nikto</a:t>
                      </a:r>
                      <a:endParaRPr lang="en-US" altLang="zh-TW" sz="1400" b="1" i="0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N-Stalker by N-Stalker</a:t>
                      </a: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4"/>
                        </a:rPr>
                        <a:t>Powerfuzzer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Marcin Kozlowski</a:t>
                      </a: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Nessus</a:t>
                      </a:r>
                      <a:r>
                        <a:rPr lang="zh-TW" altLang="en-US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by Tenable Network Security</a:t>
                      </a: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5"/>
                        </a:rPr>
                        <a:t>SecurityQA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5"/>
                        </a:rPr>
                        <a:t> Toolbar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iSEC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Partners</a:t>
                      </a: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NetSparker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Mavituna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Security</a:t>
                      </a: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6"/>
                        </a:rPr>
                        <a:t>Skipfish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Michal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Zalewski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NeXpose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Rapid7</a:t>
                      </a: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7"/>
                        </a:rPr>
                        <a:t>W3AF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Andres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Riancho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NTOSpider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NTObjectives</a:t>
                      </a:r>
                      <a:endParaRPr lang="en-US" altLang="zh-TW" sz="1100" b="1" i="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Wapiti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Nicolas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Surribas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ParosPro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MileSCAN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Technologies</a:t>
                      </a:r>
                      <a:endParaRPr lang="en-US" altLang="zh-TW" sz="1100" b="1" i="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8"/>
                        </a:rPr>
                        <a:t>Watcher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by Casaba Security</a:t>
                      </a:r>
                    </a:p>
                  </a:txBody>
                  <a:tcPr marL="68574" marR="68574"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Retina Web Security Scanner </a:t>
                      </a:r>
                    </a:p>
                    <a:p>
                      <a:pPr fontAlgn="base"/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eEye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Digital Security</a:t>
                      </a:r>
                      <a:endParaRPr lang="en-US" altLang="zh-TW" sz="1100" b="1" i="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u="none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WATOBO</a:t>
                      </a:r>
                      <a:r>
                        <a:rPr lang="en-US" altLang="zh-TW" sz="1100" b="1" i="0" u="none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siberas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WebApp360 by </a:t>
                      </a: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nCircle</a:t>
                      </a:r>
                      <a:endParaRPr lang="en-US" altLang="zh-TW" sz="1100" b="1" i="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9"/>
                        </a:rPr>
                        <a:t>Websecurify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9"/>
                        </a:rPr>
                        <a:t> </a:t>
                      </a: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by GNUCITIZEN</a:t>
                      </a:r>
                    </a:p>
                  </a:txBody>
                  <a:tcPr marL="68574" marR="68574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WebInspect</a:t>
                      </a:r>
                      <a:r>
                        <a:rPr lang="en-US" altLang="zh-TW" sz="11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(HP)</a:t>
                      </a:r>
                      <a:r>
                        <a:rPr lang="zh-TW" altLang="en-US" sz="11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很貴</a:t>
                      </a:r>
                      <a:endParaRPr lang="en-US" altLang="zh-TW" sz="1100" b="1" i="0" kern="120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10"/>
                        </a:rPr>
                        <a:t>Zero Day Scan</a:t>
                      </a:r>
                      <a:endParaRPr lang="en-US" altLang="zh-TW" sz="1100" b="1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4" marR="68574" marT="34290" marB="34290"/>
                </a:tc>
              </a:tr>
            </a:tbl>
          </a:graphicData>
        </a:graphic>
      </p:graphicFrame>
      <p:pic>
        <p:nvPicPr>
          <p:cNvPr id="39986" name="Picture 2" descr="ç¸éåç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3638550"/>
            <a:ext cx="10556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7" name="Picture 4" descr="ãniktoãçåçæå°çµæ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901950"/>
            <a:ext cx="21351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8" name="內容版面配置區 3"/>
          <p:cNvPicPr>
            <a:picLocks noGrp="1" noChangeAspect="1"/>
          </p:cNvPicPr>
          <p:nvPr>
            <p:ph idx="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10488" y="3502025"/>
            <a:ext cx="1249362" cy="711200"/>
          </a:xfrm>
        </p:spPr>
      </p:pic>
      <p:cxnSp>
        <p:nvCxnSpPr>
          <p:cNvPr id="6" name="直線單箭頭接點 5"/>
          <p:cNvCxnSpPr>
            <a:stCxn id="39986" idx="3"/>
          </p:cNvCxnSpPr>
          <p:nvPr/>
        </p:nvCxnSpPr>
        <p:spPr>
          <a:xfrm flipV="1">
            <a:off x="5992813" y="3857625"/>
            <a:ext cx="1631950" cy="3254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39993" idx="3"/>
          </p:cNvCxnSpPr>
          <p:nvPr/>
        </p:nvCxnSpPr>
        <p:spPr>
          <a:xfrm flipV="1">
            <a:off x="6181725" y="4002088"/>
            <a:ext cx="1443038" cy="1042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91" name="Picture 6" descr="ãbwappãçåçæå°çµæ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t="27925" r="13615" b="35133"/>
          <a:stretch>
            <a:fillRect/>
          </a:stretch>
        </p:blipFill>
        <p:spPr bwMode="auto">
          <a:xfrm>
            <a:off x="7566025" y="2936875"/>
            <a:ext cx="15367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單箭頭接點 13"/>
          <p:cNvCxnSpPr>
            <a:stCxn id="39986" idx="3"/>
            <a:endCxn id="39991" idx="1"/>
          </p:cNvCxnSpPr>
          <p:nvPr/>
        </p:nvCxnSpPr>
        <p:spPr>
          <a:xfrm flipV="1">
            <a:off x="5992813" y="3141663"/>
            <a:ext cx="1573212" cy="1041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93" name="Picture 8" descr="ãwatobo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5" y="4684713"/>
            <a:ext cx="13398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94" name="Picture 10" descr="ãArachniÂ 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1765300"/>
            <a:ext cx="1235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單箭頭接點 20"/>
          <p:cNvCxnSpPr>
            <a:endCxn id="39991" idx="1"/>
          </p:cNvCxnSpPr>
          <p:nvPr/>
        </p:nvCxnSpPr>
        <p:spPr>
          <a:xfrm>
            <a:off x="6005513" y="2181225"/>
            <a:ext cx="1560512" cy="9604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96" name="Picture 12" descr="ãSkipfishãçåçæå°çµæ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969963"/>
            <a:ext cx="12446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97" name="Picture 14" descr="ãw3afãçåçæå°çµæ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5476875"/>
            <a:ext cx="1481137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719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66738" y="1190625"/>
            <a:ext cx="8494712" cy="1835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9" name="矩形 8"/>
          <p:cNvSpPr/>
          <p:nvPr/>
        </p:nvSpPr>
        <p:spPr>
          <a:xfrm>
            <a:off x="4521202" y="4379915"/>
            <a:ext cx="4519613" cy="11334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pic>
        <p:nvPicPr>
          <p:cNvPr id="3891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 b="28291"/>
          <a:stretch>
            <a:fillRect/>
          </a:stretch>
        </p:blipFill>
        <p:spPr bwMode="auto">
          <a:xfrm>
            <a:off x="4500565" y="3109913"/>
            <a:ext cx="4560887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「windows 7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90" y="4473575"/>
            <a:ext cx="18938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954465" y="2003427"/>
            <a:ext cx="1076325" cy="4810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1177" y="1679575"/>
            <a:ext cx="2365375" cy="167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2" descr="ãdvwa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7" y="1190625"/>
            <a:ext cx="1084263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4" descr="ãmodsecurity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1192215"/>
            <a:ext cx="20796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7" y="1371602"/>
            <a:ext cx="2720975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4432300"/>
            <a:ext cx="15430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73038" y="3100390"/>
            <a:ext cx="45720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200" dirty="0"/>
              <a:t>課程目標</a:t>
            </a:r>
            <a:r>
              <a:rPr lang="en-US" altLang="zh-TW" sz="1200" dirty="0"/>
              <a:t>:</a:t>
            </a:r>
            <a:r>
              <a:rPr lang="zh-TW" altLang="en-US" sz="1200" dirty="0"/>
              <a:t>上完這課程模組後</a:t>
            </a:r>
            <a:r>
              <a:rPr lang="en-US" altLang="zh-TW" sz="1200" dirty="0"/>
              <a:t>,</a:t>
            </a:r>
            <a:r>
              <a:rPr lang="zh-TW" altLang="en-US" sz="1200" dirty="0"/>
              <a:t>學生要會</a:t>
            </a:r>
          </a:p>
          <a:p>
            <a:pPr>
              <a:defRPr/>
            </a:pPr>
            <a:endParaRPr lang="zh-TW" altLang="en-US" sz="1200" dirty="0"/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了解網站應用程式防火牆</a:t>
            </a:r>
            <a:r>
              <a:rPr lang="en-US" altLang="zh-TW" sz="1200" dirty="0"/>
              <a:t>WAF</a:t>
            </a:r>
            <a:r>
              <a:rPr lang="zh-TW" altLang="en-US" sz="1200" dirty="0"/>
              <a:t>的原理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</a:t>
            </a:r>
            <a:r>
              <a:rPr lang="en-US" altLang="zh-TW" sz="1200" dirty="0" err="1"/>
              <a:t>Modsecurity</a:t>
            </a:r>
            <a:r>
              <a:rPr lang="zh-TW" altLang="en-US" sz="1200" dirty="0"/>
              <a:t>網站應用程式防火牆的建置</a:t>
            </a:r>
            <a:r>
              <a:rPr lang="en-US" altLang="zh-TW" sz="1200" dirty="0"/>
              <a:t>[</a:t>
            </a:r>
            <a:r>
              <a:rPr lang="zh-TW" altLang="en-US" sz="1200" dirty="0"/>
              <a:t>選擇性</a:t>
            </a:r>
            <a:r>
              <a:rPr lang="en-US" altLang="zh-TW" sz="1200" dirty="0"/>
              <a:t>|</a:t>
            </a:r>
            <a:r>
              <a:rPr lang="zh-TW" altLang="en-US" sz="1200" dirty="0"/>
              <a:t>影片教學</a:t>
            </a:r>
            <a:r>
              <a:rPr lang="en-US" altLang="zh-TW" sz="1200" dirty="0"/>
              <a:t>]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</a:t>
            </a:r>
            <a:r>
              <a:rPr lang="en-US" altLang="zh-TW" sz="1200" dirty="0" err="1"/>
              <a:t>Modsecurity</a:t>
            </a:r>
            <a:r>
              <a:rPr lang="zh-TW" altLang="en-US" sz="1200" dirty="0"/>
              <a:t>規則的撰寫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熟悉</a:t>
            </a:r>
            <a:r>
              <a:rPr lang="en-US" altLang="zh-TW" sz="1200" dirty="0" err="1"/>
              <a:t>Modsecurity</a:t>
            </a:r>
            <a:r>
              <a:rPr lang="zh-TW" altLang="en-US" sz="1200" dirty="0"/>
              <a:t>規則的載入</a:t>
            </a:r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網站攻防演練</a:t>
            </a:r>
            <a:r>
              <a:rPr lang="zh-TW" altLang="en-US" sz="1200" dirty="0"/>
              <a:t>設計</a:t>
            </a:r>
            <a:endParaRPr lang="en-US" altLang="zh-TW" sz="1200" dirty="0"/>
          </a:p>
          <a:p>
            <a:pPr marL="214313" indent="-214313">
              <a:buFont typeface="Wingdings" panose="05000000000000000000" pitchFamily="2" charset="2"/>
              <a:buChar char="Ø"/>
              <a:defRPr/>
            </a:pPr>
            <a:r>
              <a:rPr lang="zh-TW" altLang="en-US" sz="1200" dirty="0"/>
              <a:t>完成</a:t>
            </a:r>
            <a:r>
              <a:rPr lang="zh-TW" altLang="en-US" sz="1200" dirty="0"/>
              <a:t>網站攻防演練案例</a:t>
            </a:r>
            <a:r>
              <a:rPr lang="en-US" altLang="zh-TW" sz="1200" dirty="0"/>
              <a:t>[</a:t>
            </a:r>
            <a:r>
              <a:rPr lang="zh-TW" altLang="en-US" sz="1200" dirty="0"/>
              <a:t>阻擋</a:t>
            </a:r>
            <a:r>
              <a:rPr lang="en-US" altLang="zh-TW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</a:t>
            </a:r>
            <a:r>
              <a:rPr lang="en-US" altLang="zh-TW" sz="1200" dirty="0"/>
              <a:t>]</a:t>
            </a:r>
            <a:endParaRPr lang="en-US" altLang="zh-TW" sz="1200" dirty="0"/>
          </a:p>
        </p:txBody>
      </p:sp>
      <p:sp>
        <p:nvSpPr>
          <p:cNvPr id="7" name="矩形 6"/>
          <p:cNvSpPr/>
          <p:nvPr/>
        </p:nvSpPr>
        <p:spPr>
          <a:xfrm>
            <a:off x="254002" y="5461002"/>
            <a:ext cx="419417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/>
              <a:t>延伸學習</a:t>
            </a:r>
            <a:r>
              <a:rPr lang="en-US" altLang="zh-TW" dirty="0"/>
              <a:t>:</a:t>
            </a:r>
            <a:r>
              <a:rPr lang="zh-TW" altLang="en-US" dirty="0"/>
              <a:t>上網收集資料並完成</a:t>
            </a:r>
            <a:r>
              <a:rPr lang="zh-TW" altLang="en-US" dirty="0"/>
              <a:t>使用</a:t>
            </a:r>
            <a:endParaRPr lang="en-US" altLang="zh-TW" dirty="0"/>
          </a:p>
          <a:p>
            <a:pPr>
              <a:defRPr/>
            </a:pPr>
            <a:r>
              <a:rPr lang="en-US" altLang="zh-TW" dirty="0" err="1"/>
              <a:t>Modsecurity</a:t>
            </a:r>
            <a:r>
              <a:rPr lang="zh-TW" altLang="en-US" dirty="0"/>
              <a:t>進行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XSS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網站攻防演練</a:t>
            </a:r>
          </a:p>
        </p:txBody>
      </p:sp>
      <p:sp>
        <p:nvSpPr>
          <p:cNvPr id="11" name="矩形 10"/>
          <p:cNvSpPr/>
          <p:nvPr/>
        </p:nvSpPr>
        <p:spPr>
          <a:xfrm>
            <a:off x="287338" y="4862513"/>
            <a:ext cx="646112" cy="646112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影片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教學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465138" y="152400"/>
            <a:ext cx="6000750" cy="712788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zh-TW" altLang="en-US" dirty="0"/>
              <a:t>課程</a:t>
            </a:r>
            <a:r>
              <a:rPr lang="zh-TW" altLang="en-US" dirty="0" smtClean="0"/>
              <a:t>模組</a:t>
            </a:r>
            <a:r>
              <a:rPr lang="en-US" altLang="zh-TW" dirty="0" smtClean="0"/>
              <a:t>: </a:t>
            </a:r>
            <a:r>
              <a:rPr lang="zh-TW" altLang="en-US" dirty="0" smtClean="0"/>
              <a:t>網站安全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000" dirty="0"/>
              <a:t>網站安全防護實務</a:t>
            </a:r>
            <a:r>
              <a:rPr lang="en-US" altLang="zh-TW" sz="2000" dirty="0"/>
              <a:t>:WAF</a:t>
            </a:r>
            <a:br>
              <a:rPr lang="en-US" altLang="zh-TW" sz="2000" dirty="0"/>
            </a:b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54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41167"/>
            <a:ext cx="7743567" cy="469871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網站運作的主角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70" y="2582895"/>
            <a:ext cx="1540004" cy="96290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437585" y="2825760"/>
            <a:ext cx="1702869" cy="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“web server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39" y="2225803"/>
            <a:ext cx="1825711" cy="136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245915" y="1661598"/>
            <a:ext cx="148309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25" dirty="0"/>
              <a:t>網站伺服器</a:t>
            </a:r>
            <a:endParaRPr lang="en-US" altLang="zh-TW" sz="2025" dirty="0"/>
          </a:p>
          <a:p>
            <a:r>
              <a:rPr lang="en-US" altLang="zh-TW" sz="2025" dirty="0"/>
              <a:t>Web Server</a:t>
            </a:r>
            <a:endParaRPr lang="zh-TW" altLang="en-US" sz="2025" dirty="0"/>
          </a:p>
        </p:txBody>
      </p:sp>
      <p:sp>
        <p:nvSpPr>
          <p:cNvPr id="8" name="矩形 7"/>
          <p:cNvSpPr/>
          <p:nvPr/>
        </p:nvSpPr>
        <p:spPr>
          <a:xfrm>
            <a:off x="1382968" y="2205452"/>
            <a:ext cx="2267737" cy="40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客戶端程式</a:t>
            </a:r>
            <a:r>
              <a:rPr lang="en-US" altLang="zh-TW" sz="20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(Client)</a:t>
            </a:r>
            <a:endParaRPr lang="zh-TW" altLang="en-US" sz="20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3425907" y="2957460"/>
            <a:ext cx="1714547" cy="69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60" y="3699672"/>
            <a:ext cx="1494161" cy="64237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09" y="4430797"/>
            <a:ext cx="1505980" cy="7059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358" y="4635519"/>
            <a:ext cx="1214630" cy="819876"/>
          </a:xfrm>
          <a:prstGeom prst="rect">
            <a:avLst/>
          </a:prstGeom>
        </p:spPr>
      </p:pic>
      <p:pic>
        <p:nvPicPr>
          <p:cNvPr id="1028" name="Picture 4" descr="“Database”的图片搜索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10" y="3126922"/>
            <a:ext cx="717477" cy="9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6185752" y="4121691"/>
            <a:ext cx="1742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25" dirty="0"/>
              <a:t>資料庫伺服器</a:t>
            </a:r>
            <a:endParaRPr lang="en-US" altLang="zh-TW" sz="2025" dirty="0"/>
          </a:p>
          <a:p>
            <a:r>
              <a:rPr lang="en-US" altLang="zh-TW" sz="1575" dirty="0"/>
              <a:t>Database Server</a:t>
            </a:r>
            <a:endParaRPr lang="zh-TW" altLang="en-US" sz="1575" dirty="0"/>
          </a:p>
        </p:txBody>
      </p:sp>
      <p:sp>
        <p:nvSpPr>
          <p:cNvPr id="15" name="矩形 14"/>
          <p:cNvSpPr/>
          <p:nvPr/>
        </p:nvSpPr>
        <p:spPr>
          <a:xfrm>
            <a:off x="3872537" y="2205451"/>
            <a:ext cx="959765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溝通的方式</a:t>
            </a:r>
            <a:endParaRPr lang="en-US" altLang="zh-TW" sz="11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HTTP/HTTPS</a:t>
            </a:r>
          </a:p>
          <a:p>
            <a:r>
              <a:rPr lang="zh-TW" altLang="en-US" sz="1013" dirty="0"/>
              <a:t>協定</a:t>
            </a:r>
            <a:r>
              <a:rPr lang="en-US" altLang="zh-TW" sz="1013" dirty="0"/>
              <a:t>(Protocol)</a:t>
            </a:r>
            <a:endParaRPr lang="zh-TW" altLang="en-US" sz="1013" dirty="0"/>
          </a:p>
        </p:txBody>
      </p:sp>
    </p:spTree>
    <p:extLst>
      <p:ext uri="{BB962C8B-B14F-4D97-AF65-F5344CB8AC3E}">
        <p14:creationId xmlns:p14="http://schemas.microsoft.com/office/powerpoint/2010/main" val="4724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1587</Words>
  <Application>Microsoft Office PowerPoint</Application>
  <PresentationFormat>如螢幕大小 (4:3)</PresentationFormat>
  <Paragraphs>301</Paragraphs>
  <Slides>88</Slides>
  <Notes>22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100" baseType="lpstr">
      <vt:lpstr>細明體</vt:lpstr>
      <vt:lpstr>華康粗圓體</vt:lpstr>
      <vt:lpstr>華康細圓體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Microsoft Visio Drawing</vt:lpstr>
      <vt:lpstr>網路安全</vt:lpstr>
      <vt:lpstr>PowerPoint 簡報</vt:lpstr>
      <vt:lpstr>PowerPoint 簡報</vt:lpstr>
      <vt:lpstr>PowerPoint 簡報</vt:lpstr>
      <vt:lpstr>網路架構規劃</vt:lpstr>
      <vt:lpstr>校園網路架構圖- 臺北城市科技大學</vt:lpstr>
      <vt:lpstr>網路硬體</vt:lpstr>
      <vt:lpstr>網路軟體---通訊協定</vt:lpstr>
      <vt:lpstr>網站運作的主角</vt:lpstr>
      <vt:lpstr>PowerPoint 簡報</vt:lpstr>
      <vt:lpstr>PowerPoint 簡報</vt:lpstr>
      <vt:lpstr>PowerPoint 簡報</vt:lpstr>
      <vt:lpstr>PowerPoint 簡報</vt:lpstr>
      <vt:lpstr>網路封包分析工具</vt:lpstr>
      <vt:lpstr>PowerPoint 簡報</vt:lpstr>
      <vt:lpstr>PowerPoint 簡報</vt:lpstr>
      <vt:lpstr>封包的擷取與分析 </vt:lpstr>
      <vt:lpstr>按下「Start」鈕開始擷取封包 </vt:lpstr>
      <vt:lpstr>擷取前的各項設定</vt:lpstr>
      <vt:lpstr>目前已擷取封包的大致分析</vt:lpstr>
      <vt:lpstr>過濾器條件的設定 </vt:lpstr>
      <vt:lpstr>過濾封包</vt:lpstr>
      <vt:lpstr>關係運算子 </vt:lpstr>
      <vt:lpstr>常用封包過濾條件 </vt:lpstr>
      <vt:lpstr>邏輯運算子 </vt:lpstr>
      <vt:lpstr>Example #1</vt:lpstr>
      <vt:lpstr>Example #2</vt:lpstr>
      <vt:lpstr>Example #3</vt:lpstr>
      <vt:lpstr>Example #4</vt:lpstr>
      <vt:lpstr>過濾條件記憶</vt:lpstr>
      <vt:lpstr>以「訊息框」訊息進行參考</vt:lpstr>
      <vt:lpstr>以「Filter」鈕進行設定</vt:lpstr>
      <vt:lpstr>2.選按「Expression」鈕 </vt:lpstr>
      <vt:lpstr>3.出現快速建立過濾條件畫面 </vt:lpstr>
      <vt:lpstr>4.完成過濾條件設定 </vt:lpstr>
      <vt:lpstr>5.完成過濾條件設定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網路管理指令</vt:lpstr>
      <vt:lpstr>指令參數</vt:lpstr>
      <vt:lpstr> ipconfig 指令</vt:lpstr>
      <vt:lpstr>ipconfig /all </vt:lpstr>
      <vt:lpstr>ipconfig的參數功能 </vt:lpstr>
      <vt:lpstr>ping指令</vt:lpstr>
      <vt:lpstr>ping指令參數 </vt:lpstr>
      <vt:lpstr>tracert指令 </vt:lpstr>
      <vt:lpstr>tracert指令處理過程</vt:lpstr>
      <vt:lpstr>PowerPoint 簡報</vt:lpstr>
      <vt:lpstr>tracert 指令與參數 </vt:lpstr>
      <vt:lpstr>tracert  -d  位址 </vt:lpstr>
      <vt:lpstr>tracert  -h  hops  位址 </vt:lpstr>
      <vt:lpstr>arp指令 </vt:lpstr>
      <vt:lpstr>參數表 </vt:lpstr>
      <vt:lpstr>arp  -s  IP位址  實體位址 </vt:lpstr>
      <vt:lpstr>route 指令</vt:lpstr>
      <vt:lpstr>route 參數</vt:lpstr>
      <vt:lpstr>「route print」指令</vt:lpstr>
      <vt:lpstr>Windows 的 Metric定義值</vt:lpstr>
      <vt:lpstr>使用 add 命令加入路徑 </vt:lpstr>
      <vt:lpstr>route change </vt:lpstr>
      <vt:lpstr>運用「-p」參數設定永久路徑</vt:lpstr>
      <vt:lpstr>pathping指令 </vt:lpstr>
      <vt:lpstr>pathping指令</vt:lpstr>
      <vt:lpstr>pathping</vt:lpstr>
      <vt:lpstr>pathping 參數 </vt:lpstr>
      <vt:lpstr>pathping  -n  位址 </vt:lpstr>
      <vt:lpstr>pathping  -p  時間  位址 </vt:lpstr>
      <vt:lpstr>pathping  -q  次數  位址 </vt:lpstr>
      <vt:lpstr>netstat指令</vt:lpstr>
      <vt:lpstr>netstat指令</vt:lpstr>
      <vt:lpstr>netstat狀態表列 </vt:lpstr>
      <vt:lpstr>netstat指令參數表 </vt:lpstr>
      <vt:lpstr>netstat  -n </vt:lpstr>
      <vt:lpstr>netstat  -e </vt:lpstr>
      <vt:lpstr>netstat  -s  -p  協定 </vt:lpstr>
      <vt:lpstr>netstat  -s  -p  icmp </vt:lpstr>
      <vt:lpstr>PowerPoint 簡報</vt:lpstr>
      <vt:lpstr>PowerPoint 簡報</vt:lpstr>
      <vt:lpstr>PowerPoint 簡報</vt:lpstr>
      <vt:lpstr>PowerPoint 簡報</vt:lpstr>
      <vt:lpstr>PowerPoint 簡報</vt:lpstr>
      <vt:lpstr>錄影教學:網站漏洞掃描器 實際時間要很久</vt:lpstr>
      <vt:lpstr>課程模組: 網站安全 網站安全防護實務:WAF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網路安全</dc:title>
  <dc:creator>BREAKALLCTF{Letmeseesee}</dc:creator>
  <cp:lastModifiedBy>BREAKALLCTF{Letmeseesee}</cp:lastModifiedBy>
  <cp:revision>7</cp:revision>
  <dcterms:created xsi:type="dcterms:W3CDTF">2018-10-29T03:43:53Z</dcterms:created>
  <dcterms:modified xsi:type="dcterms:W3CDTF">2018-10-29T16:44:52Z</dcterms:modified>
</cp:coreProperties>
</file>